
<file path=[Content_Types].xml><?xml version="1.0" encoding="utf-8"?>
<Types xmlns="http://schemas.openxmlformats.org/package/2006/content-types">
  <Default Extension="avi" ContentType="video/x-msvideo"/>
  <Default Extension="gif" ContentType="image/gif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720" r:id="rId1"/>
  </p:sldMasterIdLst>
  <p:notesMasterIdLst>
    <p:notesMasterId r:id="rId31"/>
  </p:notesMasterIdLst>
  <p:sldIdLst>
    <p:sldId id="293" r:id="rId2"/>
    <p:sldId id="376" r:id="rId3"/>
    <p:sldId id="416" r:id="rId4"/>
    <p:sldId id="377" r:id="rId5"/>
    <p:sldId id="415" r:id="rId6"/>
    <p:sldId id="380" r:id="rId7"/>
    <p:sldId id="381" r:id="rId8"/>
    <p:sldId id="382" r:id="rId9"/>
    <p:sldId id="383" r:id="rId10"/>
    <p:sldId id="384" r:id="rId11"/>
    <p:sldId id="418" r:id="rId12"/>
    <p:sldId id="417" r:id="rId13"/>
    <p:sldId id="387" r:id="rId14"/>
    <p:sldId id="388" r:id="rId15"/>
    <p:sldId id="389" r:id="rId16"/>
    <p:sldId id="390" r:id="rId17"/>
    <p:sldId id="391" r:id="rId18"/>
    <p:sldId id="392" r:id="rId19"/>
    <p:sldId id="393" r:id="rId20"/>
    <p:sldId id="419" r:id="rId21"/>
    <p:sldId id="403" r:id="rId22"/>
    <p:sldId id="404" r:id="rId23"/>
    <p:sldId id="405" r:id="rId24"/>
    <p:sldId id="406" r:id="rId25"/>
    <p:sldId id="407" r:id="rId26"/>
    <p:sldId id="408" r:id="rId27"/>
    <p:sldId id="409" r:id="rId28"/>
    <p:sldId id="410" r:id="rId29"/>
    <p:sldId id="411" r:id="rId30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vertBarState="minimized">
    <p:restoredLeft sz="5226" autoAdjust="0"/>
    <p:restoredTop sz="95964"/>
  </p:normalViewPr>
  <p:slideViewPr>
    <p:cSldViewPr snapToGrid="0">
      <p:cViewPr>
        <p:scale>
          <a:sx n="163" d="100"/>
          <a:sy n="163" d="100"/>
        </p:scale>
        <p:origin x="-3448" y="-2096"/>
      </p:cViewPr>
      <p:guideLst/>
    </p:cSldViewPr>
  </p:slideViewPr>
  <p:outlineViewPr>
    <p:cViewPr>
      <p:scale>
        <a:sx n="33" d="100"/>
        <a:sy n="33" d="100"/>
      </p:scale>
      <p:origin x="0" y="-12792"/>
    </p:cViewPr>
  </p:outlineViewPr>
  <p:notesTextViewPr>
    <p:cViewPr>
      <p:scale>
        <a:sx n="1" d="1"/>
        <a:sy n="1" d="1"/>
      </p:scale>
      <p:origin x="0" y="0"/>
    </p:cViewPr>
  </p:notesTextViewPr>
  <p:sorterViewPr>
    <p:cViewPr>
      <p:scale>
        <a:sx n="66" d="100"/>
        <a:sy n="66" d="100"/>
      </p:scale>
      <p:origin x="0" y="0"/>
    </p:cViewPr>
  </p:sorterViewPr>
  <p:notesViewPr>
    <p:cSldViewPr snapToGrid="0">
      <p:cViewPr varScale="1">
        <p:scale>
          <a:sx n="88" d="100"/>
          <a:sy n="88" d="100"/>
        </p:scale>
        <p:origin x="3872" y="176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viewProps" Target="view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presProps" Target="pres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tableStyles" Target="tableStyle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D30085F3-A77E-408E-9F90-D3B01E2760CC}" type="datetimeFigureOut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ko-KR" alt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 altLang="ko-KR"/>
              <a:t>Click to edit Master text styles</a:t>
            </a:r>
          </a:p>
          <a:p>
            <a:pPr lvl="1"/>
            <a:r>
              <a:rPr lang="en-US" altLang="ko-KR"/>
              <a:t>Second level</a:t>
            </a:r>
          </a:p>
          <a:p>
            <a:pPr lvl="2"/>
            <a:r>
              <a:rPr lang="en-US" altLang="ko-KR"/>
              <a:t>Third level</a:t>
            </a:r>
          </a:p>
          <a:p>
            <a:pPr lvl="3"/>
            <a:r>
              <a:rPr lang="en-US" altLang="ko-KR"/>
              <a:t>Fourth level</a:t>
            </a:r>
          </a:p>
          <a:p>
            <a:pPr lvl="4"/>
            <a:r>
              <a:rPr lang="en-US" altLang="ko-KR"/>
              <a:t>Fifth level</a:t>
            </a:r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9591C5F-1D0F-4256-BD1C-618DF4C9178E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1896595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kumimoji="1"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69591C5F-1D0F-4256-BD1C-618DF4C9178E}" type="slidenum">
              <a:rPr lang="ko-KR" altLang="en-US" smtClean="0"/>
              <a:t>13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73441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914400" y="1905001"/>
            <a:ext cx="10058400" cy="1668016"/>
          </a:xfrm>
        </p:spPr>
        <p:txBody>
          <a:bodyPr anchor="b"/>
          <a:lstStyle>
            <a:lvl1pPr>
              <a:defRPr sz="4800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914400" y="4572000"/>
            <a:ext cx="10078144" cy="10668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1770187"/>
      </p:ext>
    </p:extLst>
  </p:cSld>
  <p:clrMapOvr>
    <a:masterClrMapping/>
  </p:clrMapOvr>
  <p:hf hdr="0" ftr="0" dt="0"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22593672"/>
      </p:ext>
    </p:extLst>
  </p:cSld>
  <p:clrMapOvr>
    <a:masterClrMapping/>
  </p:clrMapOvr>
  <p:hf hdr="0" ftr="0" dt="0"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360363" y="274638"/>
            <a:ext cx="2336800" cy="6178698"/>
          </a:xfrm>
        </p:spPr>
        <p:txBody>
          <a:bodyPr vert="eaVert" anchor="b" anchorCtr="0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609600" y="274638"/>
            <a:ext cx="8558741" cy="617869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7743823"/>
      </p:ext>
    </p:extLst>
  </p:cSld>
  <p:clrMapOvr>
    <a:masterClrMapping/>
  </p:clrMapOvr>
  <p:hf hdr="0" ftr="0" dt="0"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44037857"/>
      </p:ext>
    </p:extLst>
  </p:cSld>
  <p:clrMapOvr>
    <a:masterClrMapping/>
  </p:clrMapOvr>
  <p:hf hdr="0" ftr="0" dt="0"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963085" y="5206553"/>
            <a:ext cx="10212916" cy="1168400"/>
          </a:xfrm>
        </p:spPr>
        <p:txBody>
          <a:bodyPr anchor="t"/>
          <a:lstStyle>
            <a:lvl1pPr algn="l">
              <a:defRPr sz="3600" b="0" cap="all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963085" y="3573016"/>
            <a:ext cx="8180916" cy="1633538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78227745"/>
      </p:ext>
    </p:extLst>
  </p:cSld>
  <p:clrMapOvr>
    <a:masterClrMapping/>
  </p:clrMapOvr>
  <p:hf hdr="0" ftr="0" dt="0"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609600" y="1536192"/>
            <a:ext cx="552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340875" y="1536192"/>
            <a:ext cx="5520000" cy="4590288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1121440"/>
      </p:ext>
    </p:extLst>
  </p:cSld>
  <p:clrMapOvr>
    <a:masterClrMapping/>
  </p:clrMapOvr>
  <p:hf hdr="0" ftr="0" dt="0"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09600" y="1535113"/>
            <a:ext cx="552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09600" y="2174875"/>
            <a:ext cx="552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336640" y="1535113"/>
            <a:ext cx="5520000" cy="639762"/>
          </a:xfrm>
        </p:spPr>
        <p:txBody>
          <a:bodyPr anchor="b">
            <a:noAutofit/>
          </a:bodyPr>
          <a:lstStyle>
            <a:lvl1pPr marL="0" indent="0" algn="ctr">
              <a:buNone/>
              <a:defRPr sz="2000" b="1">
                <a:solidFill>
                  <a:schemeClr val="tx2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336640" y="2174875"/>
            <a:ext cx="5520000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205319935"/>
      </p:ext>
    </p:extLst>
  </p:cSld>
  <p:clrMapOvr>
    <a:masterClrMapping/>
  </p:clrMapOvr>
  <p:hf hdr="0" ftr="0" dt="0"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478473906"/>
      </p:ext>
    </p:extLst>
  </p:cSld>
  <p:clrMapOvr>
    <a:masterClrMapping/>
  </p:clrMapOvr>
  <p:hf hdr="0" ftr="0" dt="0"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511083789"/>
      </p:ext>
    </p:extLst>
  </p:cSld>
  <p:clrMapOvr>
    <a:masterClrMapping/>
  </p:clrMapOvr>
  <p:hf hdr="0" ftr="0" dt="0"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06401" y="5301208"/>
            <a:ext cx="11258217" cy="594360"/>
          </a:xfrm>
        </p:spPr>
        <p:txBody>
          <a:bodyPr anchor="b"/>
          <a:lstStyle>
            <a:lvl1pPr algn="ctr">
              <a:defRPr sz="2200" b="1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06399" y="5901664"/>
            <a:ext cx="11258220" cy="609600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9" name="Content Placeholder 8"/>
          <p:cNvSpPr>
            <a:spLocks noGrp="1"/>
          </p:cNvSpPr>
          <p:nvPr>
            <p:ph sz="quarter" idx="13"/>
          </p:nvPr>
        </p:nvSpPr>
        <p:spPr>
          <a:xfrm>
            <a:off x="406400" y="381000"/>
            <a:ext cx="11258219" cy="477619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18764999"/>
      </p:ext>
    </p:extLst>
  </p:cSld>
  <p:clrMapOvr>
    <a:masterClrMapping/>
  </p:clrMapOvr>
  <p:hf hdr="0" ftr="0" dt="0"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0" y="5495278"/>
            <a:ext cx="12192000" cy="594626"/>
          </a:xfrm>
        </p:spPr>
        <p:txBody>
          <a:bodyPr anchor="b"/>
          <a:lstStyle>
            <a:lvl1pPr algn="ctr">
              <a:defRPr sz="2200" b="1">
                <a:ln>
                  <a:noFill/>
                </a:ln>
                <a:solidFill>
                  <a:schemeClr val="tx2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0" y="0"/>
            <a:ext cx="12192000" cy="54864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0" y="6096000"/>
            <a:ext cx="12192000" cy="501352"/>
          </a:xfrm>
        </p:spPr>
        <p:txBody>
          <a:bodyPr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8" name="Date Placeholder 7"/>
          <p:cNvSpPr>
            <a:spLocks noGrp="1"/>
          </p:cNvSpPr>
          <p:nvPr>
            <p:ph type="dt" sz="half" idx="10"/>
          </p:nvPr>
        </p:nvSpPr>
        <p:spPr/>
        <p:txBody>
          <a:bodyPr/>
          <a:lstStyle>
            <a:lvl1pPr algn="ctr">
              <a:defRPr/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1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0" name="Footer Placeholder 9"/>
          <p:cNvSpPr>
            <a:spLocks noGrp="1"/>
          </p:cNvSpPr>
          <p:nvPr>
            <p:ph type="ftr" sz="quarter" idx="12"/>
          </p:nvPr>
        </p:nvSpPr>
        <p:spPr>
          <a:xfrm>
            <a:off x="1583499" y="6597352"/>
            <a:ext cx="8160907" cy="275443"/>
          </a:xfrm>
          <a:prstGeom prst="rect">
            <a:avLst/>
          </a:prstGeom>
        </p:spPr>
        <p:txBody>
          <a:bodyPr/>
          <a:lstStyle/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2764451951"/>
      </p:ext>
    </p:extLst>
  </p:cSld>
  <p:clrMapOvr>
    <a:masterClrMapping/>
  </p:clrMapOvr>
  <p:hf hdr="0" ftr="0" dt="0"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image" Target="../media/image2.gif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gradFill flip="none" rotWithShape="1">
          <a:gsLst>
            <a:gs pos="31000">
              <a:schemeClr val="bg2">
                <a:alpha val="87000"/>
              </a:schemeClr>
            </a:gs>
            <a:gs pos="100000">
              <a:schemeClr val="bg1">
                <a:shade val="100000"/>
                <a:satMod val="115000"/>
              </a:schemeClr>
            </a:gs>
            <a:gs pos="100000">
              <a:schemeClr val="bg1">
                <a:shade val="70000"/>
                <a:satMod val="130000"/>
              </a:schemeClr>
            </a:gs>
          </a:gsLst>
          <a:lin ang="13500000" scaled="1"/>
          <a:tileRect/>
        </a:gra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Rectangle 6"/>
          <p:cNvSpPr/>
          <p:nvPr/>
        </p:nvSpPr>
        <p:spPr>
          <a:xfrm rot="5400000">
            <a:off x="5963674" y="625211"/>
            <a:ext cx="268982" cy="12213265"/>
          </a:xfrm>
          <a:prstGeom prst="rect">
            <a:avLst/>
          </a:prstGeom>
          <a:solidFill>
            <a:schemeClr val="tx2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pic>
        <p:nvPicPr>
          <p:cNvPr id="9" name="Picture 2" descr="ci"/>
          <p:cNvPicPr>
            <a:picLocks noChangeAspect="1" noChangeArrowheads="1"/>
          </p:cNvPicPr>
          <p:nvPr/>
        </p:nvPicPr>
        <p:blipFill>
          <a:blip r:embed="rId13"/>
          <a:srcRect/>
          <a:stretch>
            <a:fillRect/>
          </a:stretch>
        </p:blipFill>
        <p:spPr bwMode="auto">
          <a:xfrm>
            <a:off x="-10791" y="6590376"/>
            <a:ext cx="770003" cy="277200"/>
          </a:xfrm>
          <a:prstGeom prst="rect">
            <a:avLst/>
          </a:prstGeom>
          <a:noFill/>
        </p:spPr>
      </p:pic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609600" y="274638"/>
            <a:ext cx="11247040" cy="1138138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335360" y="1600200"/>
            <a:ext cx="11247040" cy="4925144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 altLang="ko-KR" dirty="0"/>
              <a:t>Click to edit Master text styles </a:t>
            </a:r>
          </a:p>
          <a:p>
            <a:pPr lvl="1"/>
            <a:r>
              <a:rPr lang="en-US" altLang="ko-KR" dirty="0"/>
              <a:t>Second level</a:t>
            </a:r>
          </a:p>
          <a:p>
            <a:pPr lvl="2"/>
            <a:r>
              <a:rPr lang="en-US" altLang="ko-KR" dirty="0"/>
              <a:t>Third level</a:t>
            </a:r>
          </a:p>
          <a:p>
            <a:pPr lvl="3"/>
            <a:r>
              <a:rPr lang="en-US" altLang="ko-KR" dirty="0"/>
              <a:t>Fourth level</a:t>
            </a:r>
          </a:p>
          <a:p>
            <a:pPr lvl="4"/>
            <a:r>
              <a:rPr lang="en-US" altLang="ko-KR" dirty="0"/>
              <a:t>Fifth level</a:t>
            </a:r>
            <a:endParaRPr lang="en-US" dirty="0"/>
          </a:p>
        </p:txBody>
      </p:sp>
      <p:sp>
        <p:nvSpPr>
          <p:cNvPr id="8" name="Rectangle 7"/>
          <p:cNvSpPr/>
          <p:nvPr/>
        </p:nvSpPr>
        <p:spPr>
          <a:xfrm>
            <a:off x="11184566" y="6597351"/>
            <a:ext cx="1020233" cy="266098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 sz="180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1280577" y="6620808"/>
            <a:ext cx="828212" cy="216024"/>
          </a:xfrm>
          <a:prstGeom prst="bracketPair">
            <a:avLst>
              <a:gd name="adj" fmla="val 17949"/>
            </a:avLst>
          </a:prstGeom>
          <a:ln w="19050">
            <a:solidFill>
              <a:srgbClr val="FFFFFF"/>
            </a:solidFill>
          </a:ln>
        </p:spPr>
        <p:txBody>
          <a:bodyPr vert="horz" lIns="0" tIns="0" rIns="0" bIns="0" rtlCol="0" anchor="ctr"/>
          <a:lstStyle>
            <a:lvl1pPr algn="ctr">
              <a:defRPr sz="1200">
                <a:solidFill>
                  <a:srgbClr val="FFFFFF"/>
                </a:solidFill>
              </a:defRPr>
            </a:lvl1pPr>
          </a:lstStyle>
          <a:p>
            <a:fld id="{85CD3E9B-A789-4DCF-960C-49E4EDB7DF3D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9757570" y="6597352"/>
            <a:ext cx="1426996" cy="275443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bg2"/>
                </a:solidFill>
              </a:defRPr>
            </a:lvl1pPr>
          </a:lstStyle>
          <a:p>
            <a:fld id="{5174896E-ED42-4D61-895F-99B0D2E268F3}" type="datetime1">
              <a:rPr lang="ko-KR" altLang="en-US" smtClean="0"/>
              <a:t>2019. 11. 27.</a:t>
            </a:fld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1199456" y="6608386"/>
            <a:ext cx="6410794" cy="27699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1200" dirty="0">
                <a:solidFill>
                  <a:schemeClr val="bg1"/>
                </a:solidFill>
              </a:rPr>
              <a:t>Copyright © 2017 by Il-</a:t>
            </a:r>
            <a:r>
              <a:rPr lang="en-US" altLang="ko-KR" sz="1200" dirty="0" err="1">
                <a:solidFill>
                  <a:schemeClr val="bg1"/>
                </a:solidFill>
              </a:rPr>
              <a:t>Chul</a:t>
            </a:r>
            <a:r>
              <a:rPr lang="en-US" altLang="ko-KR" sz="1200" dirty="0">
                <a:solidFill>
                  <a:schemeClr val="bg1"/>
                </a:solidFill>
              </a:rPr>
              <a:t> Moon, </a:t>
            </a:r>
            <a:r>
              <a:rPr lang="en-US" altLang="ko-KR" sz="1200" dirty="0" err="1">
                <a:solidFill>
                  <a:schemeClr val="bg1"/>
                </a:solidFill>
              </a:rPr>
              <a:t>AAILab</a:t>
            </a:r>
            <a:r>
              <a:rPr lang="en-US" altLang="ko-KR" sz="1200" dirty="0">
                <a:solidFill>
                  <a:schemeClr val="bg1"/>
                </a:solidFill>
              </a:rPr>
              <a:t>, Dept. of Industrial and Systems Engineering, KAIST</a:t>
            </a:r>
            <a:endParaRPr lang="ko-KR" altLang="en-US" sz="1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83180459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721" r:id="rId1"/>
    <p:sldLayoutId id="2147483722" r:id="rId2"/>
    <p:sldLayoutId id="2147483723" r:id="rId3"/>
    <p:sldLayoutId id="2147483724" r:id="rId4"/>
    <p:sldLayoutId id="2147483725" r:id="rId5"/>
    <p:sldLayoutId id="2147483726" r:id="rId6"/>
    <p:sldLayoutId id="2147483727" r:id="rId7"/>
    <p:sldLayoutId id="2147483728" r:id="rId8"/>
    <p:sldLayoutId id="2147483729" r:id="rId9"/>
    <p:sldLayoutId id="2147483730" r:id="rId10"/>
    <p:sldLayoutId id="2147483731" r:id="rId11"/>
  </p:sldLayoutIdLst>
  <p:hf hdr="0" ftr="0" dt="0"/>
  <p:txStyles>
    <p:titleStyle>
      <a:lvl1pPr algn="l" defTabSz="914400" rtl="0" eaLnBrk="1" latinLnBrk="1" hangingPunct="1">
        <a:spcBef>
          <a:spcPct val="0"/>
        </a:spcBef>
        <a:buNone/>
        <a:defRPr sz="4600" kern="1200" cap="none" spc="-100" baseline="0">
          <a:ln>
            <a:noFill/>
          </a:ln>
          <a:solidFill>
            <a:schemeClr val="tx2"/>
          </a:solidFill>
          <a:effectLst/>
          <a:latin typeface="+mj-lt"/>
          <a:ea typeface="+mj-ea"/>
          <a:cs typeface="+mj-cs"/>
        </a:defRPr>
      </a:lvl1pPr>
    </p:titleStyle>
    <p:bodyStyle>
      <a:lvl1pPr marL="342900" indent="-22860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2200" kern="1200">
          <a:solidFill>
            <a:schemeClr val="tx1"/>
          </a:solidFill>
          <a:latin typeface="+mn-lt"/>
          <a:ea typeface="+mn-ea"/>
          <a:cs typeface="+mn-cs"/>
        </a:defRPr>
      </a:lvl1pPr>
      <a:lvl2pPr marL="640080" indent="-22860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2pPr>
      <a:lvl3pPr marL="1005840" indent="-22860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280160" indent="-22860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554480" indent="-228600" algn="l" defTabSz="914400" rtl="0" eaLnBrk="1" latinLnBrk="1" hangingPunct="1">
        <a:spcBef>
          <a:spcPct val="20000"/>
        </a:spcBef>
        <a:buClr>
          <a:schemeClr val="accent5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5pPr>
      <a:lvl6pPr marL="1737360" indent="-182880" algn="l" defTabSz="914400" rtl="0" eaLnBrk="1" latinLnBrk="1" hangingPunct="1">
        <a:spcBef>
          <a:spcPct val="20000"/>
        </a:spcBef>
        <a:buClr>
          <a:schemeClr val="accent1"/>
        </a:buClr>
        <a:buFont typeface="Arial" pitchFamily="34" charset="0"/>
        <a:buChar char="•"/>
        <a:defRPr sz="1400" kern="1200" baseline="0">
          <a:solidFill>
            <a:schemeClr val="tx1"/>
          </a:solidFill>
          <a:latin typeface="+mn-lt"/>
          <a:ea typeface="+mn-ea"/>
          <a:cs typeface="+mn-cs"/>
        </a:defRPr>
      </a:lvl6pPr>
      <a:lvl7pPr marL="1920240" indent="-182880" algn="l" defTabSz="914400" rtl="0" eaLnBrk="1" latinLnBrk="1" hangingPunct="1">
        <a:spcBef>
          <a:spcPct val="20000"/>
        </a:spcBef>
        <a:buClr>
          <a:schemeClr val="accent2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7pPr>
      <a:lvl8pPr marL="2103120" indent="-182880" algn="l" defTabSz="914400" rtl="0" eaLnBrk="1" latinLnBrk="1" hangingPunct="1">
        <a:spcBef>
          <a:spcPct val="20000"/>
        </a:spcBef>
        <a:buClr>
          <a:schemeClr val="accent3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8pPr>
      <a:lvl9pPr marL="2286000" indent="-182880" algn="l" defTabSz="914400" rtl="0" eaLnBrk="1" latinLnBrk="1" hangingPunct="1">
        <a:spcBef>
          <a:spcPct val="20000"/>
        </a:spcBef>
        <a:buClr>
          <a:schemeClr val="accent4"/>
        </a:buClr>
        <a:buFont typeface="Arial" pitchFamily="34" charset="0"/>
        <a:buChar char="•"/>
        <a:defRPr sz="14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hyperlink" Target="mailto:icmoon@kaist.ac.kr" TargetMode="Externa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avi"/><Relationship Id="rId1" Type="http://schemas.microsoft.com/office/2007/relationships/media" Target="../media/media1.avi"/><Relationship Id="rId4" Type="http://schemas.openxmlformats.org/officeDocument/2006/relationships/image" Target="../media/image9.png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3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6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1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jpeg"/><Relationship Id="rId3" Type="http://schemas.openxmlformats.org/officeDocument/2006/relationships/image" Target="../media/image18.png"/><Relationship Id="rId7" Type="http://schemas.openxmlformats.org/officeDocument/2006/relationships/image" Target="../media/image22.jpeg"/><Relationship Id="rId2" Type="http://schemas.openxmlformats.org/officeDocument/2006/relationships/image" Target="../media/image17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20.jpeg"/><Relationship Id="rId4" Type="http://schemas.openxmlformats.org/officeDocument/2006/relationships/image" Target="../media/image19.gif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8" Type="http://schemas.openxmlformats.org/officeDocument/2006/relationships/image" Target="../media/image20.jpeg"/><Relationship Id="rId3" Type="http://schemas.openxmlformats.org/officeDocument/2006/relationships/image" Target="../media/image19.gif"/><Relationship Id="rId7" Type="http://schemas.openxmlformats.org/officeDocument/2006/relationships/image" Target="../media/image17.jpeg"/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jpeg"/><Relationship Id="rId5" Type="http://schemas.openxmlformats.org/officeDocument/2006/relationships/image" Target="../media/image26.jpeg"/><Relationship Id="rId10" Type="http://schemas.openxmlformats.org/officeDocument/2006/relationships/image" Target="../media/image28.jpeg"/><Relationship Id="rId4" Type="http://schemas.openxmlformats.org/officeDocument/2006/relationships/image" Target="../media/image25.jpeg"/><Relationship Id="rId9" Type="http://schemas.openxmlformats.org/officeDocument/2006/relationships/image" Target="../media/image21.jpe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2.jpeg"/><Relationship Id="rId2" Type="http://schemas.openxmlformats.org/officeDocument/2006/relationships/image" Target="../media/image31.jpe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eg"/><Relationship Id="rId2" Type="http://schemas.openxmlformats.org/officeDocument/2006/relationships/image" Target="../media/image28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openxmlformats.org/officeDocument/2006/relationships/image" Target="../media/image19.gif"/><Relationship Id="rId4" Type="http://schemas.openxmlformats.org/officeDocument/2006/relationships/image" Target="../media/image34.jpe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6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jpeg"/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5.jpeg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751966" y="1769540"/>
            <a:ext cx="9440034" cy="1828801"/>
          </a:xfrm>
        </p:spPr>
        <p:txBody>
          <a:bodyPr>
            <a:normAutofit/>
          </a:bodyPr>
          <a:lstStyle/>
          <a:p>
            <a:r>
              <a:rPr lang="en-US" altLang="ko-KR" b="1" dirty="0"/>
              <a:t>Linked List, Stack,</a:t>
            </a:r>
            <a:br>
              <a:rPr lang="en-US" altLang="ko-KR" b="1" dirty="0"/>
            </a:br>
            <a:r>
              <a:rPr lang="en-US" altLang="ko-KR" b="1" dirty="0"/>
              <a:t>and Queue</a:t>
            </a:r>
            <a:endParaRPr lang="ko-KR" altLang="en-US" b="1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751966" y="3598339"/>
            <a:ext cx="9440034" cy="1049867"/>
          </a:xfrm>
        </p:spPr>
        <p:txBody>
          <a:bodyPr>
            <a:normAutofit fontScale="85000" lnSpcReduction="20000"/>
          </a:bodyPr>
          <a:lstStyle/>
          <a:p>
            <a:r>
              <a:rPr lang="en-US" altLang="ko-KR" dirty="0"/>
              <a:t>Il-Chul Moon</a:t>
            </a:r>
            <a:br>
              <a:rPr lang="en-US" altLang="ko-KR" dirty="0"/>
            </a:br>
            <a:r>
              <a:rPr lang="en-US" altLang="ko-KR" dirty="0"/>
              <a:t>Dept. of Industrial and Systems Engineering</a:t>
            </a:r>
            <a:br>
              <a:rPr lang="en-US" altLang="ko-KR" dirty="0"/>
            </a:br>
            <a:r>
              <a:rPr lang="en-US" altLang="ko-KR" dirty="0"/>
              <a:t>KAIST</a:t>
            </a:r>
          </a:p>
          <a:p>
            <a:r>
              <a:rPr lang="en-US" altLang="ko-KR" dirty="0">
                <a:hlinkClick r:id="rId2"/>
              </a:rPr>
              <a:t>icmoon@kaist.ac.kr</a:t>
            </a:r>
            <a:endParaRPr lang="en-US" altLang="ko-KR" dirty="0"/>
          </a:p>
          <a:p>
            <a:endParaRPr lang="en-US" altLang="ko-KR" dirty="0"/>
          </a:p>
        </p:txBody>
      </p:sp>
      <p:sp>
        <p:nvSpPr>
          <p:cNvPr id="5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36764515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53331" y="87290"/>
            <a:ext cx="10638669" cy="1106521"/>
          </a:xfrm>
        </p:spPr>
        <p:txBody>
          <a:bodyPr/>
          <a:lstStyle/>
          <a:p>
            <a:r>
              <a:rPr lang="en-US" altLang="ko-KR" dirty="0"/>
              <a:t>Problems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35361" y="1094014"/>
            <a:ext cx="7041910" cy="5763986"/>
          </a:xfrm>
        </p:spPr>
        <p:txBody>
          <a:bodyPr>
            <a:normAutofit/>
          </a:bodyPr>
          <a:lstStyle/>
          <a:p>
            <a:r>
              <a:rPr lang="en-US" altLang="ko-KR" dirty="0"/>
              <a:t>Whenever you put something in or get something out</a:t>
            </a:r>
          </a:p>
          <a:p>
            <a:pPr lvl="1"/>
            <a:r>
              <a:rPr lang="en-US" altLang="ko-KR" dirty="0"/>
              <a:t>You have to perform line-wise retrievals</a:t>
            </a:r>
          </a:p>
          <a:p>
            <a:pPr lvl="2"/>
            <a:r>
              <a:rPr lang="en-US" altLang="ko-KR" dirty="0"/>
              <a:t>Which is N retrievals </a:t>
            </a:r>
            <a:br>
              <a:rPr lang="en-US" altLang="ko-KR" dirty="0"/>
            </a:br>
            <a:r>
              <a:rPr lang="en-US" altLang="ko-KR" dirty="0"/>
              <a:t>(by assuming 100,000 – 1 </a:t>
            </a:r>
            <a:r>
              <a:rPr lang="en-US" altLang="ko-KR" dirty="0">
                <a:latin typeface="Cambria Math"/>
                <a:ea typeface="Cambria Math"/>
              </a:rPr>
              <a:t>≒100,000)</a:t>
            </a:r>
            <a:endParaRPr lang="en-US" altLang="ko-KR" dirty="0"/>
          </a:p>
          <a:p>
            <a:pPr lvl="1"/>
            <a:r>
              <a:rPr lang="en-US" altLang="ko-KR" dirty="0"/>
              <a:t>This process is just like that</a:t>
            </a:r>
          </a:p>
          <a:p>
            <a:pPr lvl="2"/>
            <a:r>
              <a:rPr lang="en-US" altLang="ko-KR" dirty="0"/>
              <a:t>There is a line of airline passengers</a:t>
            </a:r>
          </a:p>
          <a:p>
            <a:pPr lvl="2"/>
            <a:r>
              <a:rPr lang="en-US" altLang="ko-KR" dirty="0"/>
              <a:t>You want to put a passenger in the middle of </a:t>
            </a:r>
            <a:br>
              <a:rPr lang="en-US" altLang="ko-KR" dirty="0"/>
            </a:br>
            <a:r>
              <a:rPr lang="en-US" altLang="ko-KR" dirty="0"/>
              <a:t>the line because his flight is about to leave</a:t>
            </a:r>
          </a:p>
          <a:p>
            <a:pPr lvl="2"/>
            <a:r>
              <a:rPr lang="en-US" altLang="ko-KR" dirty="0"/>
              <a:t>You are moving all the passengers one step back</a:t>
            </a:r>
          </a:p>
          <a:p>
            <a:pPr lvl="2"/>
            <a:r>
              <a:rPr lang="en-US" altLang="ko-KR" dirty="0"/>
              <a:t>Then, you put the customer in the line</a:t>
            </a:r>
          </a:p>
          <a:p>
            <a:r>
              <a:rPr lang="en-US" altLang="ko-KR" dirty="0"/>
              <a:t>What-if we have a magic to create a space in the middle of the line?</a:t>
            </a:r>
          </a:p>
          <a:p>
            <a:pPr lvl="1"/>
            <a:r>
              <a:rPr lang="en-US" altLang="ko-KR" dirty="0"/>
              <a:t>Array </a:t>
            </a:r>
            <a:r>
              <a:rPr lang="en-US" altLang="ko-KR" dirty="0">
                <a:sym typeface="Wingdings" pitchFamily="2" charset="2"/>
              </a:rPr>
              <a:t> you are bounded to the 1-dimension that you have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Linked list  you are bounded no more!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10</a:t>
            </a:fld>
            <a:endParaRPr lang="ko-KR" altLang="en-US"/>
          </a:p>
        </p:txBody>
      </p:sp>
      <p:pic>
        <p:nvPicPr>
          <p:cNvPr id="6" name="Harry.Potter.And.The.Order.Of.The.Phoenix.2007.SE.XviD.AC3.2AUDIO-WAF.avi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7728975" y="1495039"/>
            <a:ext cx="4260862" cy="2414488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9625567" y="1390261"/>
            <a:ext cx="1930528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From </a:t>
            </a:r>
            <a:r>
              <a:rPr lang="en-US" altLang="ko-KR" i="1" dirty="0"/>
              <a:t>Harry Porter</a:t>
            </a:r>
            <a:endParaRPr lang="ko-KR" altLang="en-US" i="1" dirty="0"/>
          </a:p>
        </p:txBody>
      </p:sp>
    </p:spTree>
    <p:extLst>
      <p:ext uri="{BB962C8B-B14F-4D97-AF65-F5344CB8AC3E}">
        <p14:creationId xmlns:p14="http://schemas.microsoft.com/office/powerpoint/2010/main" val="31379998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8529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Linked List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11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89557884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62880" y="94178"/>
            <a:ext cx="10353762" cy="970450"/>
          </a:xfrm>
        </p:spPr>
        <p:txBody>
          <a:bodyPr/>
          <a:lstStyle/>
          <a:p>
            <a:r>
              <a:rPr lang="en-US" altLang="ko-KR" i="1" dirty="0"/>
              <a:t>Detour: </a:t>
            </a:r>
            <a:r>
              <a:rPr lang="en-US" altLang="ko-KR" dirty="0"/>
              <a:t>Assignment and Equivalence</a:t>
            </a:r>
            <a:endParaRPr lang="ko-KR" altLang="en-US" dirty="0"/>
          </a:p>
        </p:txBody>
      </p:sp>
      <p:sp>
        <p:nvSpPr>
          <p:cNvPr id="19" name="TextBox 18"/>
          <p:cNvSpPr txBox="1"/>
          <p:nvPr/>
        </p:nvSpPr>
        <p:spPr>
          <a:xfrm>
            <a:off x="4356716" y="114212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12</a:t>
            </a:r>
            <a:endParaRPr lang="ko-KR" altLang="en-US" dirty="0"/>
          </a:p>
        </p:txBody>
      </p:sp>
      <p:grpSp>
        <p:nvGrpSpPr>
          <p:cNvPr id="31" name="그룹 30">
            <a:extLst>
              <a:ext uri="{FF2B5EF4-FFF2-40B4-BE49-F238E27FC236}">
                <a16:creationId xmlns:a16="http://schemas.microsoft.com/office/drawing/2014/main" id="{949DE8DA-5500-45F6-9C6D-8AD5C3364EE6}"/>
              </a:ext>
            </a:extLst>
          </p:cNvPr>
          <p:cNvGrpSpPr/>
          <p:nvPr/>
        </p:nvGrpSpPr>
        <p:grpSpPr>
          <a:xfrm>
            <a:off x="2201893" y="1038491"/>
            <a:ext cx="9906897" cy="5411295"/>
            <a:chOff x="2201893" y="1038491"/>
            <a:chExt cx="9906897" cy="5411295"/>
          </a:xfrm>
        </p:grpSpPr>
        <p:pic>
          <p:nvPicPr>
            <p:cNvPr id="33" name="그림 32">
              <a:extLst>
                <a:ext uri="{FF2B5EF4-FFF2-40B4-BE49-F238E27FC236}">
                  <a16:creationId xmlns:a16="http://schemas.microsoft.com/office/drawing/2014/main" id="{B649E2F0-8301-4FF1-8C81-442724DAF3EC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/>
            <a:srcRect r="25384"/>
            <a:stretch/>
          </p:blipFill>
          <p:spPr>
            <a:xfrm>
              <a:off x="2201893" y="1038491"/>
              <a:ext cx="9906897" cy="5411295"/>
            </a:xfrm>
            <a:prstGeom prst="rect">
              <a:avLst/>
            </a:prstGeom>
          </p:spPr>
        </p:pic>
        <p:pic>
          <p:nvPicPr>
            <p:cNvPr id="34" name="그림 33">
              <a:extLst>
                <a:ext uri="{FF2B5EF4-FFF2-40B4-BE49-F238E27FC236}">
                  <a16:creationId xmlns:a16="http://schemas.microsoft.com/office/drawing/2014/main" id="{1754FA54-C651-47B4-BEA4-7A8C46177D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1735" y="1046548"/>
              <a:ext cx="5074245" cy="1793643"/>
            </a:xfrm>
            <a:prstGeom prst="rect">
              <a:avLst/>
            </a:prstGeom>
            <a:ln>
              <a:solidFill>
                <a:schemeClr val="tx2"/>
              </a:solidFill>
            </a:ln>
          </p:spPr>
        </p:pic>
      </p:grpSp>
      <p:sp>
        <p:nvSpPr>
          <p:cNvPr id="35" name="Content Placeholder 4">
            <a:extLst>
              <a:ext uri="{FF2B5EF4-FFF2-40B4-BE49-F238E27FC236}">
                <a16:creationId xmlns:a16="http://schemas.microsoft.com/office/drawing/2014/main" id="{43C53ED7-8761-48DD-945E-4EF610EE5FF8}"/>
              </a:ext>
            </a:extLst>
          </p:cNvPr>
          <p:cNvSpPr txBox="1">
            <a:spLocks/>
          </p:cNvSpPr>
          <p:nvPr/>
        </p:nvSpPr>
        <p:spPr>
          <a:xfrm>
            <a:off x="6329012" y="2796513"/>
            <a:ext cx="5787630" cy="3653273"/>
          </a:xfrm>
          <a:prstGeom prst="rect">
            <a:avLst/>
          </a:prstGeom>
        </p:spPr>
        <p:txBody>
          <a:bodyPr vert="horz" lIns="91440" tIns="45720" rIns="91440" bIns="45720" rtlCol="0">
            <a:normAutofit fontScale="85000" lnSpcReduction="10000"/>
          </a:bodyPr>
          <a:lstStyle>
            <a:lvl1pPr marL="342900" indent="-22860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22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40080" indent="-22860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005840" indent="-22860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280160" indent="-22860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6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554480" indent="-228600" algn="l" defTabSz="914400" rtl="0" eaLnBrk="1" latinLnBrk="1" hangingPunct="1">
              <a:spcBef>
                <a:spcPct val="20000"/>
              </a:spcBef>
              <a:buClr>
                <a:schemeClr val="accent5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1737360" indent="-182880" algn="l" defTabSz="914400" rtl="0" eaLnBrk="1" latinLnBrk="1" hangingPunct="1">
              <a:spcBef>
                <a:spcPct val="20000"/>
              </a:spcBef>
              <a:buClr>
                <a:schemeClr val="accent1"/>
              </a:buClr>
              <a:buFont typeface="Arial" pitchFamily="34" charset="0"/>
              <a:buChar char="•"/>
              <a:defRPr sz="1400" kern="1200" baseline="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1920240" indent="-182880" algn="l" defTabSz="914400" rtl="0" eaLnBrk="1" latinLnBrk="1" hangingPunct="1">
              <a:spcBef>
                <a:spcPct val="20000"/>
              </a:spcBef>
              <a:buClr>
                <a:schemeClr val="accent2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2103120" indent="-182880" algn="l" defTabSz="914400" rtl="0" eaLnBrk="1" latinLnBrk="1" hangingPunct="1">
              <a:spcBef>
                <a:spcPct val="20000"/>
              </a:spcBef>
              <a:buClr>
                <a:schemeClr val="accent3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2286000" indent="-182880" algn="l" defTabSz="914400" rtl="0" eaLnBrk="1" latinLnBrk="1" hangingPunct="1">
              <a:spcBef>
                <a:spcPct val="20000"/>
              </a:spcBef>
              <a:buClr>
                <a:schemeClr val="accent4"/>
              </a:buClr>
              <a:buFont typeface="Arial" pitchFamily="34" charset="0"/>
              <a:buChar char="•"/>
              <a:defRPr sz="1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>
                <a:solidFill>
                  <a:schemeClr val="bg1"/>
                </a:solidFill>
              </a:rPr>
              <a:t>One variable’s value is changed</a:t>
            </a:r>
          </a:p>
          <a:p>
            <a:r>
              <a:rPr lang="en-US" altLang="ko-KR">
                <a:solidFill>
                  <a:schemeClr val="bg1"/>
                </a:solidFill>
              </a:rPr>
              <a:t>But, you see three changes</a:t>
            </a:r>
          </a:p>
          <a:p>
            <a:r>
              <a:rPr lang="en-US" altLang="ko-KR">
                <a:solidFill>
                  <a:schemeClr val="bg1"/>
                </a:solidFill>
              </a:rPr>
              <a:t>Why this happened?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Because of references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x has two references from y and z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The values of y and z are determined by x, and x is changed</a:t>
            </a:r>
          </a:p>
          <a:p>
            <a:pPr lvl="2"/>
            <a:r>
              <a:rPr lang="en-US" altLang="ko-KR">
                <a:solidFill>
                  <a:schemeClr val="bg1"/>
                </a:solidFill>
              </a:rPr>
              <a:t>See the ripple effects</a:t>
            </a:r>
          </a:p>
          <a:p>
            <a:r>
              <a:rPr lang="en-US" altLang="ko-KR" b="1" i="1">
                <a:solidFill>
                  <a:schemeClr val="bg1"/>
                </a:solidFill>
              </a:rPr>
              <a:t>==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Checks the equivalence of two referenced values</a:t>
            </a:r>
          </a:p>
          <a:p>
            <a:r>
              <a:rPr lang="en-US" altLang="ko-KR" b="1" i="1">
                <a:solidFill>
                  <a:schemeClr val="bg1"/>
                </a:solidFill>
              </a:rPr>
              <a:t>is</a:t>
            </a:r>
            <a:r>
              <a:rPr lang="en-US" altLang="ko-KR">
                <a:solidFill>
                  <a:schemeClr val="bg1"/>
                </a:solidFill>
              </a:rPr>
              <a:t> </a:t>
            </a:r>
          </a:p>
          <a:p>
            <a:pPr lvl="1"/>
            <a:r>
              <a:rPr lang="en-US" altLang="ko-KR">
                <a:solidFill>
                  <a:schemeClr val="bg1"/>
                </a:solidFill>
              </a:rPr>
              <a:t>Checks the equivalence of two referenced objects’ IDs</a:t>
            </a:r>
          </a:p>
          <a:p>
            <a:pPr lvl="1"/>
            <a:endParaRPr lang="en-US" altLang="ko-KR" dirty="0">
              <a:solidFill>
                <a:schemeClr val="bg1"/>
              </a:solidFill>
            </a:endParaRPr>
          </a:p>
        </p:txBody>
      </p:sp>
      <p:sp>
        <p:nvSpPr>
          <p:cNvPr id="36" name="Oval 5">
            <a:extLst>
              <a:ext uri="{FF2B5EF4-FFF2-40B4-BE49-F238E27FC236}">
                <a16:creationId xmlns:a16="http://schemas.microsoft.com/office/drawing/2014/main" id="{8C944FDA-F8DD-428D-8C76-7C667C9DE8ED}"/>
              </a:ext>
            </a:extLst>
          </p:cNvPr>
          <p:cNvSpPr/>
          <p:nvPr/>
        </p:nvSpPr>
        <p:spPr>
          <a:xfrm>
            <a:off x="4358232" y="2322234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37" name="Oval 6">
            <a:extLst>
              <a:ext uri="{FF2B5EF4-FFF2-40B4-BE49-F238E27FC236}">
                <a16:creationId xmlns:a16="http://schemas.microsoft.com/office/drawing/2014/main" id="{FB5F9BB2-0DB7-4594-9691-9212B4DD3EDC}"/>
              </a:ext>
            </a:extLst>
          </p:cNvPr>
          <p:cNvSpPr/>
          <p:nvPr/>
        </p:nvSpPr>
        <p:spPr>
          <a:xfrm>
            <a:off x="4672828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8" name="Oval 9">
            <a:extLst>
              <a:ext uri="{FF2B5EF4-FFF2-40B4-BE49-F238E27FC236}">
                <a16:creationId xmlns:a16="http://schemas.microsoft.com/office/drawing/2014/main" id="{239B296D-E9A3-48CE-88D1-A51545B930F5}"/>
              </a:ext>
            </a:extLst>
          </p:cNvPr>
          <p:cNvSpPr/>
          <p:nvPr/>
        </p:nvSpPr>
        <p:spPr>
          <a:xfrm>
            <a:off x="5164318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2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39" name="Oval 10">
            <a:extLst>
              <a:ext uri="{FF2B5EF4-FFF2-40B4-BE49-F238E27FC236}">
                <a16:creationId xmlns:a16="http://schemas.microsoft.com/office/drawing/2014/main" id="{ED36CB30-70C8-4579-A7C9-8E777D770DB1}"/>
              </a:ext>
            </a:extLst>
          </p:cNvPr>
          <p:cNvSpPr/>
          <p:nvPr/>
        </p:nvSpPr>
        <p:spPr>
          <a:xfrm>
            <a:off x="5608932" y="2430246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3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3A74F738-D1E2-403D-BF36-45DD7DE1BB98}"/>
              </a:ext>
            </a:extLst>
          </p:cNvPr>
          <p:cNvSpPr txBox="1"/>
          <p:nvPr/>
        </p:nvSpPr>
        <p:spPr>
          <a:xfrm>
            <a:off x="4356716" y="2094317"/>
            <a:ext cx="304892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1" name="Oval 14">
            <a:extLst>
              <a:ext uri="{FF2B5EF4-FFF2-40B4-BE49-F238E27FC236}">
                <a16:creationId xmlns:a16="http://schemas.microsoft.com/office/drawing/2014/main" id="{65A96F47-91C9-49B1-9834-973060A1C088}"/>
              </a:ext>
            </a:extLst>
          </p:cNvPr>
          <p:cNvSpPr/>
          <p:nvPr/>
        </p:nvSpPr>
        <p:spPr>
          <a:xfrm>
            <a:off x="4358232" y="1370045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2" name="Oval 15">
            <a:extLst>
              <a:ext uri="{FF2B5EF4-FFF2-40B4-BE49-F238E27FC236}">
                <a16:creationId xmlns:a16="http://schemas.microsoft.com/office/drawing/2014/main" id="{D32E960E-53EC-49CF-9025-73DF6F63372D}"/>
              </a:ext>
            </a:extLst>
          </p:cNvPr>
          <p:cNvSpPr/>
          <p:nvPr/>
        </p:nvSpPr>
        <p:spPr>
          <a:xfrm>
            <a:off x="4672828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1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3" name="Oval 16">
            <a:extLst>
              <a:ext uri="{FF2B5EF4-FFF2-40B4-BE49-F238E27FC236}">
                <a16:creationId xmlns:a16="http://schemas.microsoft.com/office/drawing/2014/main" id="{751D3D19-949C-4222-95C6-0D748A123BB9}"/>
              </a:ext>
            </a:extLst>
          </p:cNvPr>
          <p:cNvSpPr/>
          <p:nvPr/>
        </p:nvSpPr>
        <p:spPr>
          <a:xfrm>
            <a:off x="5164318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4" name="Oval 17">
            <a:extLst>
              <a:ext uri="{FF2B5EF4-FFF2-40B4-BE49-F238E27FC236}">
                <a16:creationId xmlns:a16="http://schemas.microsoft.com/office/drawing/2014/main" id="{EE67D636-2B2A-4B1D-81E5-7F58D4B80340}"/>
              </a:ext>
            </a:extLst>
          </p:cNvPr>
          <p:cNvSpPr/>
          <p:nvPr/>
        </p:nvSpPr>
        <p:spPr>
          <a:xfrm>
            <a:off x="5608932" y="1478057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3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F6FD70EE-6F0B-444F-8171-7E7EC35CFEAB}"/>
              </a:ext>
            </a:extLst>
          </p:cNvPr>
          <p:cNvSpPr txBox="1"/>
          <p:nvPr/>
        </p:nvSpPr>
        <p:spPr>
          <a:xfrm>
            <a:off x="4356716" y="1142128"/>
            <a:ext cx="301686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y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46" name="Straight Arrow Connector 12">
            <a:extLst>
              <a:ext uri="{FF2B5EF4-FFF2-40B4-BE49-F238E27FC236}">
                <a16:creationId xmlns:a16="http://schemas.microsoft.com/office/drawing/2014/main" id="{98552410-B441-4B40-AE58-54F2AC5C706A}"/>
              </a:ext>
            </a:extLst>
          </p:cNvPr>
          <p:cNvCxnSpPr>
            <a:stCxn id="43" idx="4"/>
            <a:endCxn id="36" idx="0"/>
          </p:cNvCxnSpPr>
          <p:nvPr/>
        </p:nvCxnSpPr>
        <p:spPr>
          <a:xfrm>
            <a:off x="5308334" y="1726595"/>
            <a:ext cx="0" cy="595641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Oval 22">
            <a:extLst>
              <a:ext uri="{FF2B5EF4-FFF2-40B4-BE49-F238E27FC236}">
                <a16:creationId xmlns:a16="http://schemas.microsoft.com/office/drawing/2014/main" id="{86C4FFD9-31F1-4B3C-923D-365FD43E2AB5}"/>
              </a:ext>
            </a:extLst>
          </p:cNvPr>
          <p:cNvSpPr/>
          <p:nvPr/>
        </p:nvSpPr>
        <p:spPr>
          <a:xfrm>
            <a:off x="4356800" y="3357949"/>
            <a:ext cx="1900204" cy="464560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bg1"/>
              </a:solidFill>
            </a:endParaRPr>
          </a:p>
        </p:txBody>
      </p:sp>
      <p:sp>
        <p:nvSpPr>
          <p:cNvPr id="48" name="Oval 23">
            <a:extLst>
              <a:ext uri="{FF2B5EF4-FFF2-40B4-BE49-F238E27FC236}">
                <a16:creationId xmlns:a16="http://schemas.microsoft.com/office/drawing/2014/main" id="{F12A09FD-458A-47A5-BC56-A268230EB71D}"/>
              </a:ext>
            </a:extLst>
          </p:cNvPr>
          <p:cNvSpPr/>
          <p:nvPr/>
        </p:nvSpPr>
        <p:spPr>
          <a:xfrm>
            <a:off x="4671396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bg1"/>
                </a:solidFill>
              </a:rPr>
              <a:t>x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49" name="Oval 24">
            <a:extLst>
              <a:ext uri="{FF2B5EF4-FFF2-40B4-BE49-F238E27FC236}">
                <a16:creationId xmlns:a16="http://schemas.microsoft.com/office/drawing/2014/main" id="{6D4314B8-426C-4D37-A814-249F43BB9F15}"/>
              </a:ext>
            </a:extLst>
          </p:cNvPr>
          <p:cNvSpPr/>
          <p:nvPr/>
        </p:nvSpPr>
        <p:spPr>
          <a:xfrm>
            <a:off x="5162886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a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0" name="Oval 25">
            <a:extLst>
              <a:ext uri="{FF2B5EF4-FFF2-40B4-BE49-F238E27FC236}">
                <a16:creationId xmlns:a16="http://schemas.microsoft.com/office/drawing/2014/main" id="{BD3C02AD-5037-4AE2-A89F-16C5A685C638}"/>
              </a:ext>
            </a:extLst>
          </p:cNvPr>
          <p:cNvSpPr/>
          <p:nvPr/>
        </p:nvSpPr>
        <p:spPr>
          <a:xfrm>
            <a:off x="5607500" y="3465961"/>
            <a:ext cx="288032" cy="248536"/>
          </a:xfrm>
          <a:prstGeom prst="ellipse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i="1" dirty="0">
                <a:solidFill>
                  <a:schemeClr val="bg1"/>
                </a:solidFill>
              </a:rPr>
              <a:t>b</a:t>
            </a:r>
            <a:endParaRPr lang="ko-KR" altLang="en-US" i="1" dirty="0">
              <a:solidFill>
                <a:schemeClr val="bg1"/>
              </a:solidFill>
            </a:endParaRPr>
          </a:p>
        </p:txBody>
      </p:sp>
      <p:sp>
        <p:nvSpPr>
          <p:cNvPr id="51" name="TextBox 50">
            <a:extLst>
              <a:ext uri="{FF2B5EF4-FFF2-40B4-BE49-F238E27FC236}">
                <a16:creationId xmlns:a16="http://schemas.microsoft.com/office/drawing/2014/main" id="{E9F90C37-CCBC-4B4F-A593-AA09FC64776D}"/>
              </a:ext>
            </a:extLst>
          </p:cNvPr>
          <p:cNvSpPr txBox="1"/>
          <p:nvPr/>
        </p:nvSpPr>
        <p:spPr>
          <a:xfrm>
            <a:off x="4355284" y="3130032"/>
            <a:ext cx="295274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dirty="0">
                <a:solidFill>
                  <a:schemeClr val="bg1"/>
                </a:solidFill>
              </a:rPr>
              <a:t>z</a:t>
            </a:r>
            <a:endParaRPr lang="ko-KR" altLang="en-US" dirty="0">
              <a:solidFill>
                <a:schemeClr val="bg1"/>
              </a:solidFill>
            </a:endParaRPr>
          </a:p>
        </p:txBody>
      </p:sp>
      <p:cxnSp>
        <p:nvCxnSpPr>
          <p:cNvPr id="52" name="Straight Arrow Connector 27">
            <a:extLst>
              <a:ext uri="{FF2B5EF4-FFF2-40B4-BE49-F238E27FC236}">
                <a16:creationId xmlns:a16="http://schemas.microsoft.com/office/drawing/2014/main" id="{DD75CFA9-6437-4B2E-BB7F-A282A0030BE3}"/>
              </a:ext>
            </a:extLst>
          </p:cNvPr>
          <p:cNvCxnSpPr>
            <a:stCxn id="48" idx="0"/>
          </p:cNvCxnSpPr>
          <p:nvPr/>
        </p:nvCxnSpPr>
        <p:spPr>
          <a:xfrm flipH="1" flipV="1">
            <a:off x="4801414" y="2786796"/>
            <a:ext cx="13998" cy="67916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>
            <a:extLst>
              <a:ext uri="{FF2B5EF4-FFF2-40B4-BE49-F238E27FC236}">
                <a16:creationId xmlns:a16="http://schemas.microsoft.com/office/drawing/2014/main" id="{653ECCD1-5904-4967-925E-BA9DE014A127}"/>
              </a:ext>
            </a:extLst>
          </p:cNvPr>
          <p:cNvSpPr txBox="1"/>
          <p:nvPr/>
        </p:nvSpPr>
        <p:spPr>
          <a:xfrm>
            <a:off x="4233225" y="2887704"/>
            <a:ext cx="11991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reference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  <p:sp>
        <p:nvSpPr>
          <p:cNvPr id="54" name="TextBox 53">
            <a:extLst>
              <a:ext uri="{FF2B5EF4-FFF2-40B4-BE49-F238E27FC236}">
                <a16:creationId xmlns:a16="http://schemas.microsoft.com/office/drawing/2014/main" id="{DE7C48CB-1521-4644-9972-F2AFCE03EA3B}"/>
              </a:ext>
            </a:extLst>
          </p:cNvPr>
          <p:cNvSpPr txBox="1"/>
          <p:nvPr/>
        </p:nvSpPr>
        <p:spPr>
          <a:xfrm>
            <a:off x="4703058" y="1869000"/>
            <a:ext cx="1199111" cy="369332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b="1" dirty="0">
                <a:solidFill>
                  <a:schemeClr val="bg1"/>
                </a:solidFill>
              </a:rPr>
              <a:t>reference</a:t>
            </a:r>
            <a:endParaRPr lang="ko-KR" altLang="en-US" b="1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931938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58521"/>
            <a:ext cx="10353762" cy="970450"/>
          </a:xfrm>
        </p:spPr>
        <p:txBody>
          <a:bodyPr/>
          <a:lstStyle/>
          <a:p>
            <a:r>
              <a:rPr lang="en-US" altLang="ko-KR" dirty="0"/>
              <a:t>Basic Structure: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006135" y="1079960"/>
            <a:ext cx="10017967" cy="3303038"/>
          </a:xfrm>
        </p:spPr>
        <p:txBody>
          <a:bodyPr>
            <a:normAutofit/>
          </a:bodyPr>
          <a:lstStyle/>
          <a:p>
            <a:r>
              <a:rPr lang="en-US" altLang="ko-KR" dirty="0"/>
              <a:t>Construct a singly linked list with nodes and references</a:t>
            </a:r>
          </a:p>
          <a:p>
            <a:pPr lvl="1"/>
            <a:r>
              <a:rPr lang="en-US" altLang="ko-KR" dirty="0"/>
              <a:t>A node consists of </a:t>
            </a:r>
          </a:p>
          <a:p>
            <a:pPr lvl="2"/>
            <a:r>
              <a:rPr lang="en-US" altLang="ko-KR" dirty="0"/>
              <a:t>A variable to hold a reference to its next node</a:t>
            </a:r>
          </a:p>
          <a:p>
            <a:pPr lvl="2"/>
            <a:r>
              <a:rPr lang="en-US" altLang="ko-KR" dirty="0"/>
              <a:t>A variable to hold a reference to its value object</a:t>
            </a:r>
          </a:p>
          <a:p>
            <a:pPr lvl="1"/>
            <a:r>
              <a:rPr lang="en-US" altLang="ko-KR" dirty="0"/>
              <a:t>Special nodes: Head and Tail</a:t>
            </a:r>
          </a:p>
          <a:p>
            <a:pPr lvl="2"/>
            <a:r>
              <a:rPr lang="en-US" altLang="ko-KR" dirty="0"/>
              <a:t>You can construct the singly linked list without them</a:t>
            </a:r>
          </a:p>
          <a:p>
            <a:pPr lvl="2"/>
            <a:r>
              <a:rPr lang="en-US" altLang="ko-KR" dirty="0"/>
              <a:t>But, using them makes search, insert and delete more convenient</a:t>
            </a:r>
          </a:p>
          <a:p>
            <a:pPr lvl="1"/>
            <a:r>
              <a:rPr lang="en-US" altLang="ko-KR" dirty="0"/>
              <a:t>Generally, requires more coding than array </a:t>
            </a:r>
          </a:p>
        </p:txBody>
      </p:sp>
      <p:grpSp>
        <p:nvGrpSpPr>
          <p:cNvPr id="9" name="Group 8"/>
          <p:cNvGrpSpPr/>
          <p:nvPr/>
        </p:nvGrpSpPr>
        <p:grpSpPr>
          <a:xfrm>
            <a:off x="44444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0" name="Group 9"/>
          <p:cNvGrpSpPr/>
          <p:nvPr/>
        </p:nvGrpSpPr>
        <p:grpSpPr>
          <a:xfrm>
            <a:off x="62446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4" name="Rectangle 1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80448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20" name="Group 19"/>
          <p:cNvGrpSpPr/>
          <p:nvPr/>
        </p:nvGrpSpPr>
        <p:grpSpPr>
          <a:xfrm>
            <a:off x="9845081" y="4455005"/>
            <a:ext cx="1368152" cy="576064"/>
            <a:chOff x="1259632" y="3933056"/>
            <a:chExt cx="1368152" cy="576064"/>
          </a:xfrm>
          <a:noFill/>
        </p:grpSpPr>
        <p:sp>
          <p:nvSpPr>
            <p:cNvPr id="21" name="Rectangle 2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23" name="Rectangle 2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7" idx="3"/>
            <a:endCxn id="11" idx="1"/>
          </p:cNvCxnSpPr>
          <p:nvPr/>
        </p:nvCxnSpPr>
        <p:spPr>
          <a:xfrm>
            <a:off x="58126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Straight Arrow Connector 28"/>
          <p:cNvCxnSpPr>
            <a:stCxn id="11" idx="3"/>
          </p:cNvCxnSpPr>
          <p:nvPr/>
        </p:nvCxnSpPr>
        <p:spPr>
          <a:xfrm>
            <a:off x="76128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Straight Arrow Connector 31"/>
          <p:cNvCxnSpPr>
            <a:stCxn id="16" idx="3"/>
          </p:cNvCxnSpPr>
          <p:nvPr/>
        </p:nvCxnSpPr>
        <p:spPr>
          <a:xfrm>
            <a:off x="9413033" y="4743037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5" name="Rectangle 34"/>
          <p:cNvSpPr/>
          <p:nvPr/>
        </p:nvSpPr>
        <p:spPr>
          <a:xfrm>
            <a:off x="6532713" y="5583966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36" name="Rectangle 35"/>
          <p:cNvSpPr/>
          <p:nvPr/>
        </p:nvSpPr>
        <p:spPr>
          <a:xfrm>
            <a:off x="8332913" y="5583966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37" name="Straight Arrow Connector 36"/>
          <p:cNvCxnSpPr>
            <a:stCxn id="11" idx="2"/>
            <a:endCxn id="35" idx="0"/>
          </p:cNvCxnSpPr>
          <p:nvPr/>
        </p:nvCxnSpPr>
        <p:spPr>
          <a:xfrm>
            <a:off x="6928757" y="5031070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0" name="Straight Arrow Connector 39"/>
          <p:cNvCxnSpPr>
            <a:stCxn id="16" idx="2"/>
            <a:endCxn id="36" idx="0"/>
          </p:cNvCxnSpPr>
          <p:nvPr/>
        </p:nvCxnSpPr>
        <p:spPr>
          <a:xfrm>
            <a:off x="8728957" y="5031070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TextBox 44"/>
          <p:cNvSpPr txBox="1"/>
          <p:nvPr/>
        </p:nvSpPr>
        <p:spPr>
          <a:xfrm>
            <a:off x="4761309" y="5031069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46" name="TextBox 45"/>
          <p:cNvSpPr txBox="1"/>
          <p:nvPr/>
        </p:nvSpPr>
        <p:spPr>
          <a:xfrm>
            <a:off x="10239046" y="5031069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13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2174196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>
            <a:extLst>
              <a:ext uri="{FF2B5EF4-FFF2-40B4-BE49-F238E27FC236}">
                <a16:creationId xmlns:a16="http://schemas.microsoft.com/office/drawing/2014/main" id="{8D106DE9-01E2-4E25-8B74-C56DDBA30D77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b="2830"/>
          <a:stretch/>
        </p:blipFill>
        <p:spPr>
          <a:xfrm>
            <a:off x="4749282" y="805512"/>
            <a:ext cx="6915150" cy="571983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51318"/>
            <a:ext cx="10353762" cy="970450"/>
          </a:xfrm>
        </p:spPr>
        <p:txBody>
          <a:bodyPr/>
          <a:lstStyle/>
          <a:p>
            <a:r>
              <a:rPr lang="en-US" altLang="ko-KR" dirty="0"/>
              <a:t>Implementation of Node class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604973" y="905069"/>
            <a:ext cx="3144309" cy="5952931"/>
          </a:xfrm>
        </p:spPr>
        <p:txBody>
          <a:bodyPr>
            <a:normAutofit/>
          </a:bodyPr>
          <a:lstStyle/>
          <a:p>
            <a:r>
              <a:rPr lang="en-US" altLang="ko-KR" dirty="0"/>
              <a:t>Member variables</a:t>
            </a:r>
          </a:p>
          <a:p>
            <a:pPr lvl="1"/>
            <a:r>
              <a:rPr lang="en-US" altLang="ko-KR" dirty="0"/>
              <a:t>Variable to reference the next node</a:t>
            </a:r>
          </a:p>
          <a:p>
            <a:pPr lvl="1"/>
            <a:r>
              <a:rPr lang="en-US" altLang="ko-KR" dirty="0"/>
              <a:t>Variable to hold a value object</a:t>
            </a:r>
          </a:p>
          <a:p>
            <a:pPr lvl="1"/>
            <a:r>
              <a:rPr lang="en-US" altLang="ko-KR" dirty="0"/>
              <a:t>(Optional) Variable to check whether it is a head or not</a:t>
            </a:r>
          </a:p>
          <a:p>
            <a:pPr lvl="1"/>
            <a:r>
              <a:rPr lang="en-US" altLang="ko-KR" dirty="0"/>
              <a:t>(Optional) Variable to check whether it is a tail or not</a:t>
            </a:r>
          </a:p>
          <a:p>
            <a:r>
              <a:rPr lang="en-US" altLang="ko-KR" dirty="0"/>
              <a:t>Member functions</a:t>
            </a:r>
          </a:p>
          <a:p>
            <a:pPr lvl="1"/>
            <a:r>
              <a:rPr lang="en-US" altLang="ko-KR" dirty="0"/>
              <a:t>Various set/get methods</a:t>
            </a: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14</a:t>
            </a:fld>
            <a:endParaRPr lang="ko-KR" altLang="en-US"/>
          </a:p>
        </p:txBody>
      </p:sp>
      <p:pic>
        <p:nvPicPr>
          <p:cNvPr id="5" name="Picture 4"/>
          <p:cNvPicPr>
            <a:picLocks noChangeAspect="1"/>
          </p:cNvPicPr>
          <p:nvPr/>
        </p:nvPicPr>
        <p:blipFill rotWithShape="1">
          <a:blip r:embed="rId3"/>
          <a:srcRect l="56615" t="43006"/>
          <a:stretch/>
        </p:blipFill>
        <p:spPr>
          <a:xfrm>
            <a:off x="8520123" y="3265378"/>
            <a:ext cx="3144309" cy="32599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9449600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23054"/>
            <a:ext cx="10353762" cy="970450"/>
          </a:xfrm>
        </p:spPr>
        <p:txBody>
          <a:bodyPr/>
          <a:lstStyle/>
          <a:p>
            <a:r>
              <a:rPr lang="en-US" altLang="ko-KR" dirty="0"/>
              <a:t>Head and Tail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42057" y="858970"/>
            <a:ext cx="5155773" cy="3892533"/>
          </a:xfrm>
        </p:spPr>
        <p:txBody>
          <a:bodyPr>
            <a:normAutofit/>
          </a:bodyPr>
          <a:lstStyle/>
          <a:p>
            <a:r>
              <a:rPr lang="en-US" altLang="ko-KR" dirty="0"/>
              <a:t>Specialized node</a:t>
            </a:r>
          </a:p>
          <a:p>
            <a:pPr lvl="1"/>
            <a:r>
              <a:rPr lang="en-US" altLang="ko-KR" dirty="0"/>
              <a:t>Head : Always at the first of the list</a:t>
            </a:r>
          </a:p>
          <a:p>
            <a:pPr lvl="1"/>
            <a:r>
              <a:rPr lang="en-US" altLang="ko-KR" dirty="0"/>
              <a:t>Tail : Always at the last of the list</a:t>
            </a:r>
          </a:p>
          <a:p>
            <a:pPr lvl="1"/>
            <a:r>
              <a:rPr lang="en-US" altLang="ko-KR" dirty="0"/>
              <a:t>These are the two corner stone showing the start and the end of the list</a:t>
            </a:r>
          </a:p>
          <a:p>
            <a:r>
              <a:rPr lang="en-US" altLang="ko-KR" dirty="0"/>
              <a:t>These are optional nodes. </a:t>
            </a:r>
          </a:p>
          <a:p>
            <a:pPr lvl="1"/>
            <a:r>
              <a:rPr lang="en-US" altLang="ko-KR" dirty="0"/>
              <a:t>Linked list works okay without these</a:t>
            </a:r>
          </a:p>
          <a:p>
            <a:pPr lvl="1"/>
            <a:r>
              <a:rPr lang="en-US" altLang="ko-KR" dirty="0"/>
              <a:t>However, having these makes implementation very convenient</a:t>
            </a:r>
          </a:p>
          <a:p>
            <a:pPr lvl="1"/>
            <a:r>
              <a:rPr lang="en-US" altLang="ko-KR" dirty="0"/>
              <a:t>Any example?</a:t>
            </a:r>
            <a:endParaRPr lang="ko-KR" altLang="en-US" dirty="0"/>
          </a:p>
        </p:txBody>
      </p:sp>
      <p:grpSp>
        <p:nvGrpSpPr>
          <p:cNvPr id="5" name="Group 4"/>
          <p:cNvGrpSpPr/>
          <p:nvPr/>
        </p:nvGrpSpPr>
        <p:grpSpPr>
          <a:xfrm>
            <a:off x="39686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9" name="Group 8"/>
          <p:cNvGrpSpPr/>
          <p:nvPr/>
        </p:nvGrpSpPr>
        <p:grpSpPr>
          <a:xfrm>
            <a:off x="57688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0" name="Rectangle 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75690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7" name="Group 16"/>
          <p:cNvGrpSpPr/>
          <p:nvPr/>
        </p:nvGrpSpPr>
        <p:grpSpPr>
          <a:xfrm>
            <a:off x="9369220" y="4805000"/>
            <a:ext cx="1368152" cy="576064"/>
            <a:chOff x="1259632" y="3933056"/>
            <a:chExt cx="1368152" cy="576064"/>
          </a:xfrm>
          <a:noFill/>
        </p:grpSpPr>
        <p:sp>
          <p:nvSpPr>
            <p:cNvPr id="18" name="Rectangle 17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19" name="Rectangle 18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1" name="Straight Arrow Connector 20"/>
          <p:cNvCxnSpPr>
            <a:stCxn id="7" idx="3"/>
            <a:endCxn id="10" idx="1"/>
          </p:cNvCxnSpPr>
          <p:nvPr/>
        </p:nvCxnSpPr>
        <p:spPr>
          <a:xfrm>
            <a:off x="53367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2" name="Straight Arrow Connector 21"/>
          <p:cNvCxnSpPr>
            <a:stCxn id="10" idx="3"/>
          </p:cNvCxnSpPr>
          <p:nvPr/>
        </p:nvCxnSpPr>
        <p:spPr>
          <a:xfrm>
            <a:off x="71369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Straight Arrow Connector 22"/>
          <p:cNvCxnSpPr>
            <a:stCxn id="14" idx="3"/>
          </p:cNvCxnSpPr>
          <p:nvPr/>
        </p:nvCxnSpPr>
        <p:spPr>
          <a:xfrm>
            <a:off x="8937172" y="509303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4" name="Rectangle 23"/>
          <p:cNvSpPr/>
          <p:nvPr/>
        </p:nvSpPr>
        <p:spPr>
          <a:xfrm>
            <a:off x="6056852" y="5933961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857052" y="5933961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6" name="Straight Arrow Connector 25"/>
          <p:cNvCxnSpPr>
            <a:stCxn id="10" idx="2"/>
            <a:endCxn id="24" idx="0"/>
          </p:cNvCxnSpPr>
          <p:nvPr/>
        </p:nvCxnSpPr>
        <p:spPr>
          <a:xfrm>
            <a:off x="6452896" y="5381065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25" idx="0"/>
          </p:cNvCxnSpPr>
          <p:nvPr/>
        </p:nvCxnSpPr>
        <p:spPr>
          <a:xfrm>
            <a:off x="8253096" y="5381065"/>
            <a:ext cx="0" cy="55289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TextBox 27"/>
          <p:cNvSpPr txBox="1"/>
          <p:nvPr/>
        </p:nvSpPr>
        <p:spPr>
          <a:xfrm>
            <a:off x="4285448" y="5381064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29" name="TextBox 28"/>
          <p:cNvSpPr txBox="1"/>
          <p:nvPr/>
        </p:nvSpPr>
        <p:spPr>
          <a:xfrm>
            <a:off x="9763185" y="5381064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grpSp>
        <p:nvGrpSpPr>
          <p:cNvPr id="41" name="Group 40"/>
          <p:cNvGrpSpPr/>
          <p:nvPr/>
        </p:nvGrpSpPr>
        <p:grpSpPr>
          <a:xfrm>
            <a:off x="8083586" y="2390306"/>
            <a:ext cx="1368152" cy="576064"/>
            <a:chOff x="1259632" y="3933056"/>
            <a:chExt cx="1368152" cy="576064"/>
          </a:xfrm>
          <a:noFill/>
        </p:grpSpPr>
        <p:sp>
          <p:nvSpPr>
            <p:cNvPr id="42" name="Rectangle 41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4" name="Rectangle 43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5" name="Group 44"/>
          <p:cNvGrpSpPr/>
          <p:nvPr/>
        </p:nvGrpSpPr>
        <p:grpSpPr>
          <a:xfrm>
            <a:off x="9892170" y="2390306"/>
            <a:ext cx="1368152" cy="576064"/>
            <a:chOff x="1259632" y="3933056"/>
            <a:chExt cx="1368152" cy="576064"/>
          </a:xfrm>
          <a:noFill/>
        </p:grpSpPr>
        <p:sp>
          <p:nvSpPr>
            <p:cNvPr id="46" name="Rectangle 4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8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800" b="1" dirty="0">
                  <a:solidFill>
                    <a:schemeClr val="tx1"/>
                  </a:solidFill>
                </a:rPr>
              </a:br>
              <a:r>
                <a:rPr lang="en-US" altLang="ko-KR" sz="800" b="1" dirty="0">
                  <a:solidFill>
                    <a:schemeClr val="tx1"/>
                  </a:solidFill>
                </a:rPr>
                <a:t>t</a:t>
              </a:r>
              <a:endParaRPr lang="ko-KR" altLang="en-US" sz="800" b="1" dirty="0">
                <a:solidFill>
                  <a:schemeClr val="tx1"/>
                </a:solidFill>
              </a:endParaRPr>
            </a:p>
          </p:txBody>
        </p:sp>
        <p:sp>
          <p:nvSpPr>
            <p:cNvPr id="48" name="Rectangle 4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dirty="0">
                  <a:solidFill>
                    <a:schemeClr val="tx1"/>
                  </a:solidFill>
                </a:rPr>
                <a:t>Object</a:t>
              </a:r>
              <a:endParaRPr lang="ko-KR" altLang="en-US" sz="12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9" name="Straight Arrow Connector 48"/>
          <p:cNvCxnSpPr>
            <a:stCxn id="43" idx="3"/>
            <a:endCxn id="48" idx="1"/>
          </p:cNvCxnSpPr>
          <p:nvPr/>
        </p:nvCxnSpPr>
        <p:spPr>
          <a:xfrm>
            <a:off x="9451738" y="2678338"/>
            <a:ext cx="4404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0" name="TextBox 49"/>
          <p:cNvSpPr txBox="1"/>
          <p:nvPr/>
        </p:nvSpPr>
        <p:spPr>
          <a:xfrm>
            <a:off x="8400414" y="2966370"/>
            <a:ext cx="73449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Head</a:t>
            </a:r>
            <a:endParaRPr lang="ko-KR" altLang="en-US" b="1" dirty="0"/>
          </a:p>
        </p:txBody>
      </p:sp>
      <p:sp>
        <p:nvSpPr>
          <p:cNvPr id="51" name="TextBox 50"/>
          <p:cNvSpPr txBox="1"/>
          <p:nvPr/>
        </p:nvSpPr>
        <p:spPr>
          <a:xfrm>
            <a:off x="10286135" y="2966370"/>
            <a:ext cx="58830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Tail</a:t>
            </a:r>
            <a:endParaRPr lang="ko-KR" altLang="en-US" b="1" dirty="0"/>
          </a:p>
        </p:txBody>
      </p:sp>
      <p:sp>
        <p:nvSpPr>
          <p:cNvPr id="53" name="TextBox 52"/>
          <p:cNvSpPr txBox="1"/>
          <p:nvPr/>
        </p:nvSpPr>
        <p:spPr>
          <a:xfrm>
            <a:off x="8524019" y="1836371"/>
            <a:ext cx="2301079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Empty Linked List</a:t>
            </a:r>
            <a:endParaRPr lang="ko-KR" altLang="en-US" sz="2000" b="1" dirty="0"/>
          </a:p>
        </p:txBody>
      </p:sp>
      <p:sp>
        <p:nvSpPr>
          <p:cNvPr id="54" name="TextBox 53"/>
          <p:cNvSpPr txBox="1"/>
          <p:nvPr/>
        </p:nvSpPr>
        <p:spPr>
          <a:xfrm>
            <a:off x="5645894" y="4377919"/>
            <a:ext cx="3414204" cy="40011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000" b="1" dirty="0"/>
              <a:t>Linked List with Two Nodes</a:t>
            </a:r>
            <a:endParaRPr lang="ko-KR" altLang="en-US" sz="2000" b="1" dirty="0"/>
          </a:p>
        </p:txBody>
      </p:sp>
      <p:sp>
        <p:nvSpPr>
          <p:cNvPr id="52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73895013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966741" y="0"/>
            <a:ext cx="8435280" cy="1138138"/>
          </a:xfrm>
        </p:spPr>
        <p:txBody>
          <a:bodyPr/>
          <a:lstStyle/>
          <a:p>
            <a:r>
              <a:rPr lang="en-US" altLang="ko-KR" dirty="0"/>
              <a:t>Search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981199" y="886408"/>
            <a:ext cx="10055291" cy="2192694"/>
          </a:xfrm>
        </p:spPr>
        <p:txBody>
          <a:bodyPr>
            <a:normAutofit/>
          </a:bodyPr>
          <a:lstStyle/>
          <a:p>
            <a:r>
              <a:rPr lang="en-US" altLang="ko-KR" dirty="0"/>
              <a:t>Again, let’s find ‘d’ and ‘c’ from the list</a:t>
            </a:r>
          </a:p>
          <a:p>
            <a:r>
              <a:rPr lang="en-US" altLang="ko-KR" dirty="0"/>
              <a:t>Just like an array, navigating from the first to the last until hit is the only way</a:t>
            </a:r>
          </a:p>
          <a:p>
            <a:r>
              <a:rPr lang="en-US" altLang="ko-KR" dirty="0"/>
              <a:t>No difference in the search pattern, though you cannot use index any further!</a:t>
            </a:r>
          </a:p>
          <a:p>
            <a:pPr lvl="1"/>
            <a:r>
              <a:rPr lang="en-US" altLang="ko-KR" dirty="0"/>
              <a:t>Your list implementation may include the index function, but it is not required in the linked list</a:t>
            </a:r>
          </a:p>
          <a:p>
            <a:endParaRPr lang="ko-KR" altLang="en-US" dirty="0"/>
          </a:p>
        </p:txBody>
      </p:sp>
      <p:sp>
        <p:nvSpPr>
          <p:cNvPr id="20" name="Rectangular Callout 19"/>
          <p:cNvSpPr/>
          <p:nvPr/>
        </p:nvSpPr>
        <p:spPr>
          <a:xfrm>
            <a:off x="3254773" y="4541574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910957" y="4541574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495133" y="4541574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‘d’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True: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3601471" y="5333662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three</a:t>
            </a:r>
            <a:r>
              <a:rPr lang="en-US" altLang="ko-KR" dirty="0"/>
              <a:t> retrievals,</a:t>
            </a:r>
          </a:p>
          <a:p>
            <a:r>
              <a:rPr lang="en-US" altLang="ko-KR" dirty="0"/>
              <a:t>we found the hit!</a:t>
            </a:r>
            <a:br>
              <a:rPr lang="en-US" altLang="ko-KR" dirty="0"/>
            </a:br>
            <a:r>
              <a:rPr lang="en-US" altLang="ko-KR" dirty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614813" y="2813382"/>
            <a:ext cx="1512168" cy="576064"/>
          </a:xfrm>
          <a:prstGeom prst="wedgeRectCallout">
            <a:avLst>
              <a:gd name="adj1" fmla="val 16936"/>
              <a:gd name="adj2" fmla="val 10049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5198989" y="2813382"/>
            <a:ext cx="1512168" cy="576064"/>
          </a:xfrm>
          <a:prstGeom prst="wedgeRectCallout">
            <a:avLst>
              <a:gd name="adj1" fmla="val -7880"/>
              <a:gd name="adj2" fmla="val 993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6783165" y="2813382"/>
            <a:ext cx="1512168" cy="576064"/>
          </a:xfrm>
          <a:prstGeom prst="wedgeRectCallout">
            <a:avLst>
              <a:gd name="adj1" fmla="val -31882"/>
              <a:gd name="adj2" fmla="val 9810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367341" y="2813382"/>
            <a:ext cx="1512168" cy="576064"/>
          </a:xfrm>
          <a:prstGeom prst="wedgeRectCallout">
            <a:avLst>
              <a:gd name="adj1" fmla="val -58063"/>
              <a:gd name="adj2" fmla="val 9787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9951517" y="2813382"/>
            <a:ext cx="1512168" cy="576064"/>
          </a:xfrm>
          <a:prstGeom prst="wedgeRectCallout">
            <a:avLst>
              <a:gd name="adj1" fmla="val -86729"/>
              <a:gd name="adj2" fmla="val 1008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 err="1">
                <a:solidFill>
                  <a:schemeClr val="tx1"/>
                </a:solidFill>
              </a:rPr>
              <a:t>node.objValue</a:t>
            </a:r>
            <a:r>
              <a:rPr lang="en-US" altLang="ko-KR" sz="1200" dirty="0">
                <a:solidFill>
                  <a:schemeClr val="tx1"/>
                </a:solidFill>
              </a:rPr>
              <a:t> == ‘c’ </a:t>
            </a: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046692" y="4551733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five </a:t>
            </a:r>
            <a:r>
              <a:rPr lang="en-US" altLang="ko-KR" dirty="0"/>
              <a:t>retrievals,</a:t>
            </a:r>
          </a:p>
          <a:p>
            <a:r>
              <a:rPr lang="en-US" altLang="ko-KR" dirty="0"/>
              <a:t>we found that there</a:t>
            </a:r>
            <a:br>
              <a:rPr lang="en-US" altLang="ko-KR" dirty="0"/>
            </a:br>
            <a:r>
              <a:rPr lang="en-US" altLang="ko-KR" dirty="0"/>
              <a:t>will be no hit!</a:t>
            </a:r>
            <a:br>
              <a:rPr lang="en-US" altLang="ko-KR" dirty="0"/>
            </a:br>
            <a:r>
              <a:rPr lang="en-US" altLang="ko-KR" dirty="0"/>
              <a:t>(always N retrievals)</a:t>
            </a:r>
          </a:p>
        </p:txBody>
      </p:sp>
      <p:grpSp>
        <p:nvGrpSpPr>
          <p:cNvPr id="30" name="Group 29"/>
          <p:cNvGrpSpPr/>
          <p:nvPr/>
        </p:nvGrpSpPr>
        <p:grpSpPr>
          <a:xfrm>
            <a:off x="4190877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4" name="Straight Arrow Connector 33"/>
          <p:cNvCxnSpPr>
            <a:stCxn id="32" idx="3"/>
          </p:cNvCxnSpPr>
          <p:nvPr/>
        </p:nvCxnSpPr>
        <p:spPr>
          <a:xfrm>
            <a:off x="4982965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5" name="Group 34"/>
          <p:cNvGrpSpPr/>
          <p:nvPr/>
        </p:nvGrpSpPr>
        <p:grpSpPr>
          <a:xfrm>
            <a:off x="5419484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36" name="Rectangle 3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/>
          <p:cNvCxnSpPr>
            <a:stCxn id="37" idx="3"/>
          </p:cNvCxnSpPr>
          <p:nvPr/>
        </p:nvCxnSpPr>
        <p:spPr>
          <a:xfrm>
            <a:off x="6211572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40" name="Group 39"/>
          <p:cNvGrpSpPr/>
          <p:nvPr/>
        </p:nvGrpSpPr>
        <p:grpSpPr>
          <a:xfrm>
            <a:off x="6639149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41" name="Rectangle 4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3" name="Rectangle 4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44" name="Group 43"/>
          <p:cNvGrpSpPr/>
          <p:nvPr/>
        </p:nvGrpSpPr>
        <p:grpSpPr>
          <a:xfrm>
            <a:off x="7867756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6" name="Rectangle 4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7" name="Rectangle 4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8" name="Straight Arrow Connector 47"/>
          <p:cNvCxnSpPr>
            <a:stCxn id="46" idx="3"/>
          </p:cNvCxnSpPr>
          <p:nvPr/>
        </p:nvCxnSpPr>
        <p:spPr>
          <a:xfrm>
            <a:off x="8659844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9" name="Straight Arrow Connector 48"/>
          <p:cNvCxnSpPr/>
          <p:nvPr/>
        </p:nvCxnSpPr>
        <p:spPr>
          <a:xfrm>
            <a:off x="7435708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0" name="Group 49"/>
          <p:cNvGrpSpPr/>
          <p:nvPr/>
        </p:nvGrpSpPr>
        <p:grpSpPr>
          <a:xfrm>
            <a:off x="9104553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51" name="Rectangle 5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2" name="Rectangle 5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53" name="Rectangle 5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54" name="Straight Arrow Connector 53"/>
          <p:cNvCxnSpPr/>
          <p:nvPr/>
        </p:nvCxnSpPr>
        <p:spPr>
          <a:xfrm>
            <a:off x="9944819" y="3965510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55" name="Group 54"/>
          <p:cNvGrpSpPr/>
          <p:nvPr/>
        </p:nvGrpSpPr>
        <p:grpSpPr>
          <a:xfrm>
            <a:off x="10389528" y="3677478"/>
            <a:ext cx="792088" cy="576064"/>
            <a:chOff x="1259632" y="3933056"/>
            <a:chExt cx="1368152" cy="576064"/>
          </a:xfrm>
          <a:noFill/>
        </p:grpSpPr>
        <p:sp>
          <p:nvSpPr>
            <p:cNvPr id="56" name="Rectangle 5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57" name="Rectangle 5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58" name="Rectangle 5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59" name="Group 58"/>
          <p:cNvGrpSpPr/>
          <p:nvPr/>
        </p:nvGrpSpPr>
        <p:grpSpPr>
          <a:xfrm>
            <a:off x="2966741" y="3660491"/>
            <a:ext cx="792088" cy="576064"/>
            <a:chOff x="1259632" y="3933056"/>
            <a:chExt cx="1368152" cy="576064"/>
          </a:xfrm>
          <a:noFill/>
        </p:grpSpPr>
        <p:sp>
          <p:nvSpPr>
            <p:cNvPr id="60" name="Rectangle 5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61" name="Rectangle 6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62" name="Rectangle 6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3" name="Straight Arrow Connector 62"/>
          <p:cNvCxnSpPr>
            <a:stCxn id="61" idx="3"/>
          </p:cNvCxnSpPr>
          <p:nvPr/>
        </p:nvCxnSpPr>
        <p:spPr>
          <a:xfrm>
            <a:off x="3758829" y="3948523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16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63115744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Rectangular Callout 55"/>
          <p:cNvSpPr/>
          <p:nvPr/>
        </p:nvSpPr>
        <p:spPr>
          <a:xfrm>
            <a:off x="1838238" y="6158712"/>
            <a:ext cx="3250062" cy="472363"/>
          </a:xfrm>
          <a:prstGeom prst="wedgeRectCallout">
            <a:avLst>
              <a:gd name="adj1" fmla="val 92751"/>
              <a:gd name="adj2" fmla="val -164504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Over-written with a new reference to the new node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46282"/>
            <a:ext cx="10353762" cy="709498"/>
          </a:xfrm>
        </p:spPr>
        <p:txBody>
          <a:bodyPr/>
          <a:lstStyle/>
          <a:p>
            <a:r>
              <a:rPr lang="en-US" altLang="ko-KR" dirty="0"/>
              <a:t>Insert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341984" y="671804"/>
            <a:ext cx="9666514" cy="3095938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 is the moment that you see the power of a linked list</a:t>
            </a:r>
          </a:p>
          <a:p>
            <a:r>
              <a:rPr lang="en-US" altLang="ko-KR" dirty="0"/>
              <a:t>Last time, you need N retrievals to insert a value in the array list</a:t>
            </a:r>
          </a:p>
          <a:p>
            <a:r>
              <a:rPr lang="en-US" altLang="ko-KR" dirty="0"/>
              <a:t>This time, you need only three operations</a:t>
            </a:r>
          </a:p>
          <a:p>
            <a:pPr lvl="1"/>
            <a:r>
              <a:rPr lang="en-US" altLang="ko-KR" dirty="0"/>
              <a:t>With an assumption that you have a reference to the node,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/>
              <a:t> that you want to put your new node next</a:t>
            </a:r>
          </a:p>
          <a:p>
            <a:pPr lvl="1"/>
            <a:r>
              <a:rPr lang="en-US" altLang="ko-KR" dirty="0"/>
              <a:t>First, you store a Node, or a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r>
              <a:rPr lang="en-US" altLang="ko-KR" dirty="0"/>
              <a:t>, pointed by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member variable</a:t>
            </a:r>
            <a:endParaRPr lang="en-US" altLang="ko-KR" baseline="-25000" dirty="0"/>
          </a:p>
          <a:p>
            <a:pPr lvl="1"/>
            <a:r>
              <a:rPr lang="en-US" altLang="ko-KR" dirty="0"/>
              <a:t>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new</a:t>
            </a:r>
            <a:endParaRPr lang="en-US" altLang="ko-KR" baseline="-25000" dirty="0"/>
          </a:p>
          <a:p>
            <a:pPr lvl="1"/>
            <a:r>
              <a:rPr lang="en-US" altLang="ko-KR" dirty="0"/>
              <a:t>Third,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new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endParaRPr lang="ko-KR" altLang="en-US" baseline="-25000" dirty="0"/>
          </a:p>
        </p:txBody>
      </p:sp>
      <p:grpSp>
        <p:nvGrpSpPr>
          <p:cNvPr id="5" name="Group 4"/>
          <p:cNvGrpSpPr/>
          <p:nvPr/>
        </p:nvGrpSpPr>
        <p:grpSpPr>
          <a:xfrm>
            <a:off x="4249472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7" idx="3"/>
          </p:cNvCxnSpPr>
          <p:nvPr/>
        </p:nvCxnSpPr>
        <p:spPr>
          <a:xfrm>
            <a:off x="5041560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5478079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14" name="Straight Arrow Connector 13"/>
          <p:cNvCxnSpPr>
            <a:stCxn id="12" idx="3"/>
          </p:cNvCxnSpPr>
          <p:nvPr/>
        </p:nvCxnSpPr>
        <p:spPr>
          <a:xfrm>
            <a:off x="6270167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5" name="Group 14"/>
          <p:cNvGrpSpPr/>
          <p:nvPr/>
        </p:nvGrpSpPr>
        <p:grpSpPr>
          <a:xfrm>
            <a:off x="6697744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926351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/>
          <p:cNvCxnSpPr>
            <a:stCxn id="21" idx="3"/>
          </p:cNvCxnSpPr>
          <p:nvPr/>
        </p:nvCxnSpPr>
        <p:spPr>
          <a:xfrm>
            <a:off x="8718439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/>
          <p:nvPr/>
        </p:nvCxnSpPr>
        <p:spPr>
          <a:xfrm>
            <a:off x="7494303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9163148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Arrow Connector 28"/>
          <p:cNvCxnSpPr/>
          <p:nvPr/>
        </p:nvCxnSpPr>
        <p:spPr>
          <a:xfrm>
            <a:off x="10003414" y="5567942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10448123" y="5279910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3025336" y="5262923"/>
            <a:ext cx="792088" cy="576064"/>
            <a:chOff x="1259632" y="3933056"/>
            <a:chExt cx="1368152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Straight Arrow Connector 37"/>
          <p:cNvCxnSpPr>
            <a:stCxn id="36" idx="3"/>
          </p:cNvCxnSpPr>
          <p:nvPr/>
        </p:nvCxnSpPr>
        <p:spPr>
          <a:xfrm>
            <a:off x="3817424" y="5550955"/>
            <a:ext cx="43204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6127643" y="3911758"/>
            <a:ext cx="792088" cy="576064"/>
            <a:chOff x="1259632" y="3933056"/>
            <a:chExt cx="1368152" cy="576064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‘c’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43" name="Straight Arrow Connector 42"/>
          <p:cNvCxnSpPr>
            <a:stCxn id="12" idx="0"/>
          </p:cNvCxnSpPr>
          <p:nvPr/>
        </p:nvCxnSpPr>
        <p:spPr>
          <a:xfrm flipV="1">
            <a:off x="6165945" y="4487822"/>
            <a:ext cx="0" cy="792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41" idx="2"/>
          </p:cNvCxnSpPr>
          <p:nvPr/>
        </p:nvCxnSpPr>
        <p:spPr>
          <a:xfrm>
            <a:off x="6815509" y="4487822"/>
            <a:ext cx="0" cy="792088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3" name="TextBox 52"/>
          <p:cNvSpPr txBox="1"/>
          <p:nvPr/>
        </p:nvSpPr>
        <p:spPr>
          <a:xfrm>
            <a:off x="5984776" y="3534585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new</a:t>
            </a:r>
            <a:endParaRPr lang="ko-KR" altLang="en-US" b="1" baseline="-25000" dirty="0"/>
          </a:p>
        </p:txBody>
      </p:sp>
      <p:sp>
        <p:nvSpPr>
          <p:cNvPr id="54" name="TextBox 53"/>
          <p:cNvSpPr txBox="1"/>
          <p:nvPr/>
        </p:nvSpPr>
        <p:spPr>
          <a:xfrm>
            <a:off x="5335212" y="5855974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prev</a:t>
            </a:r>
            <a:endParaRPr lang="ko-KR" altLang="en-US" b="1" baseline="-25000" dirty="0"/>
          </a:p>
        </p:txBody>
      </p:sp>
      <p:sp>
        <p:nvSpPr>
          <p:cNvPr id="55" name="TextBox 54"/>
          <p:cNvSpPr txBox="1"/>
          <p:nvPr/>
        </p:nvSpPr>
        <p:spPr>
          <a:xfrm>
            <a:off x="6601616" y="5855974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next</a:t>
            </a:r>
            <a:endParaRPr lang="ko-KR" altLang="en-US" b="1" baseline="-25000" dirty="0"/>
          </a:p>
        </p:txBody>
      </p:sp>
      <p:sp>
        <p:nvSpPr>
          <p:cNvPr id="57" name="Rectangular Callout 56"/>
          <p:cNvSpPr/>
          <p:nvPr/>
        </p:nvSpPr>
        <p:spPr>
          <a:xfrm>
            <a:off x="8803108" y="4235794"/>
            <a:ext cx="1512168" cy="900100"/>
          </a:xfrm>
          <a:prstGeom prst="wedgeRectCallout">
            <a:avLst>
              <a:gd name="adj1" fmla="val -138028"/>
              <a:gd name="adj2" fmla="val 59714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(1) Store this node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8" name="Rectangular Callout 57"/>
          <p:cNvSpPr/>
          <p:nvPr/>
        </p:nvSpPr>
        <p:spPr>
          <a:xfrm>
            <a:off x="3838811" y="3920886"/>
            <a:ext cx="1512168" cy="900100"/>
          </a:xfrm>
          <a:prstGeom prst="wedgeRectCallout">
            <a:avLst>
              <a:gd name="adj1" fmla="val 100620"/>
              <a:gd name="adj2" fmla="val 69743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(2) Update this reference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9" name="Rectangular Callout 58"/>
          <p:cNvSpPr/>
          <p:nvPr/>
        </p:nvSpPr>
        <p:spPr>
          <a:xfrm>
            <a:off x="7206271" y="3562451"/>
            <a:ext cx="1512168" cy="900100"/>
          </a:xfrm>
          <a:prstGeom prst="wedgeRectCallout">
            <a:avLst>
              <a:gd name="adj1" fmla="val -73785"/>
              <a:gd name="adj2" fmla="val 98675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(3) Add this reference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5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17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06103274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Rectangular Callout 71"/>
          <p:cNvSpPr/>
          <p:nvPr/>
        </p:nvSpPr>
        <p:spPr>
          <a:xfrm>
            <a:off x="1841565" y="5574869"/>
            <a:ext cx="2868754" cy="900100"/>
          </a:xfrm>
          <a:prstGeom prst="wedgeRectCallout">
            <a:avLst>
              <a:gd name="adj1" fmla="val 100843"/>
              <a:gd name="adj2" fmla="val -102167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Over-written with a new reference to the next node of the removed one</a:t>
            </a:r>
            <a:endParaRPr lang="ko-KR" altLang="en-US" sz="2400" dirty="0">
              <a:solidFill>
                <a:schemeClr val="tx1"/>
              </a:solidFill>
            </a:endParaRP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41565" y="0"/>
            <a:ext cx="10353762" cy="970450"/>
          </a:xfrm>
        </p:spPr>
        <p:txBody>
          <a:bodyPr/>
          <a:lstStyle/>
          <a:p>
            <a:r>
              <a:rPr lang="en-US" altLang="ko-KR" dirty="0"/>
              <a:t>Delete procedure in singly linked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45708" y="976800"/>
            <a:ext cx="8517924" cy="2740232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This is the another moment that you see the power of a linked list</a:t>
            </a:r>
          </a:p>
          <a:p>
            <a:r>
              <a:rPr lang="en-US" altLang="ko-KR" dirty="0"/>
              <a:t>Last time, you need N retrievals to delete a value in the array list</a:t>
            </a:r>
          </a:p>
          <a:p>
            <a:r>
              <a:rPr lang="en-US" altLang="ko-KR" dirty="0"/>
              <a:t>This time, you need only three operations</a:t>
            </a:r>
          </a:p>
          <a:p>
            <a:pPr lvl="1"/>
            <a:r>
              <a:rPr lang="en-US" altLang="ko-KR" dirty="0"/>
              <a:t>With an assumption that you have a reference to the node,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/>
              <a:t> that you want to remove the node next</a:t>
            </a:r>
          </a:p>
          <a:p>
            <a:pPr lvl="1"/>
            <a:r>
              <a:rPr lang="en-US" altLang="ko-KR" dirty="0"/>
              <a:t>First, you retrieve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r>
              <a:rPr lang="en-US" altLang="ko-KR" dirty="0"/>
              <a:t> that is two steps next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endParaRPr lang="en-US" altLang="ko-KR" baseline="-25000" dirty="0"/>
          </a:p>
          <a:p>
            <a:pPr lvl="1"/>
            <a:r>
              <a:rPr lang="en-US" altLang="ko-KR" dirty="0"/>
              <a:t>Second, you change a reference from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prev</a:t>
            </a:r>
            <a:r>
              <a:rPr lang="en-US" altLang="ko-KR" dirty="0" err="1"/>
              <a:t>’s</a:t>
            </a:r>
            <a:r>
              <a:rPr lang="en-US" altLang="ko-KR" dirty="0"/>
              <a:t> </a:t>
            </a:r>
            <a:r>
              <a:rPr lang="en-US" altLang="ko-KR" dirty="0" err="1"/>
              <a:t>nodeNext</a:t>
            </a:r>
            <a:r>
              <a:rPr lang="en-US" altLang="ko-KR" dirty="0"/>
              <a:t>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next</a:t>
            </a:r>
            <a:endParaRPr lang="en-US" altLang="ko-KR" baseline="-25000" dirty="0"/>
          </a:p>
          <a:p>
            <a:r>
              <a:rPr lang="en-US" altLang="ko-KR" dirty="0"/>
              <a:t>The node will be removed because there is no reference to </a:t>
            </a:r>
            <a:r>
              <a:rPr lang="en-US" altLang="ko-KR" dirty="0" err="1"/>
              <a:t>Node</a:t>
            </a:r>
            <a:r>
              <a:rPr lang="en-US" altLang="ko-KR" baseline="-25000" dirty="0" err="1"/>
              <a:t>remove</a:t>
            </a:r>
            <a:endParaRPr lang="en-US" altLang="ko-KR" baseline="-25000" dirty="0"/>
          </a:p>
          <a:p>
            <a:pPr lvl="1"/>
            <a:endParaRPr lang="en-US" altLang="ko-KR" dirty="0"/>
          </a:p>
          <a:p>
            <a:pPr lvl="1"/>
            <a:endParaRPr lang="en-US" altLang="ko-KR" baseline="-25000" dirty="0"/>
          </a:p>
          <a:p>
            <a:pPr lvl="1"/>
            <a:endParaRPr lang="en-US" altLang="ko-KR" baseline="-25000" dirty="0"/>
          </a:p>
          <a:p>
            <a:pPr lvl="1"/>
            <a:endParaRPr lang="ko-KR" altLang="en-US" baseline="-250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18</a:t>
            </a:fld>
            <a:endParaRPr lang="ko-KR" altLang="en-US"/>
          </a:p>
        </p:txBody>
      </p:sp>
      <p:grpSp>
        <p:nvGrpSpPr>
          <p:cNvPr id="5" name="Group 4"/>
          <p:cNvGrpSpPr/>
          <p:nvPr/>
        </p:nvGrpSpPr>
        <p:grpSpPr>
          <a:xfrm>
            <a:off x="299965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6" name="Rectangle 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7" name="Rectangle 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8" name="Rectangle 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‘a’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9" name="Straight Arrow Connector 8"/>
          <p:cNvCxnSpPr>
            <a:stCxn id="7" idx="3"/>
            <a:endCxn id="13" idx="1"/>
          </p:cNvCxnSpPr>
          <p:nvPr/>
        </p:nvCxnSpPr>
        <p:spPr>
          <a:xfrm>
            <a:off x="3791744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10" name="Group 9"/>
          <p:cNvGrpSpPr/>
          <p:nvPr/>
        </p:nvGrpSpPr>
        <p:grpSpPr>
          <a:xfrm>
            <a:off x="407977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11" name="Rectangle 1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2" name="Rectangle 1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3" name="Rectangle 1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‘b’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5" name="Group 14"/>
          <p:cNvGrpSpPr/>
          <p:nvPr/>
        </p:nvGrpSpPr>
        <p:grpSpPr>
          <a:xfrm>
            <a:off x="6306061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16" name="Rectangle 1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‘d’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739214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2" name="Rectangle 2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‘e’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3" name="Straight Arrow Connector 22"/>
          <p:cNvCxnSpPr>
            <a:stCxn id="21" idx="3"/>
            <a:endCxn id="28" idx="1"/>
          </p:cNvCxnSpPr>
          <p:nvPr/>
        </p:nvCxnSpPr>
        <p:spPr>
          <a:xfrm>
            <a:off x="8184232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6" idx="3"/>
            <a:endCxn id="22" idx="1"/>
          </p:cNvCxnSpPr>
          <p:nvPr/>
        </p:nvCxnSpPr>
        <p:spPr>
          <a:xfrm>
            <a:off x="7098150" y="5102171"/>
            <a:ext cx="293995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5" name="Group 24"/>
          <p:cNvGrpSpPr/>
          <p:nvPr/>
        </p:nvGrpSpPr>
        <p:grpSpPr>
          <a:xfrm>
            <a:off x="847226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26" name="Rectangle 25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7" name="Rectangle 26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8" name="Rectangle 27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‘f’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9" name="Straight Arrow Connector 28"/>
          <p:cNvCxnSpPr>
            <a:stCxn id="27" idx="3"/>
            <a:endCxn id="33" idx="1"/>
          </p:cNvCxnSpPr>
          <p:nvPr/>
        </p:nvCxnSpPr>
        <p:spPr>
          <a:xfrm>
            <a:off x="9264352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0" name="Group 29"/>
          <p:cNvGrpSpPr/>
          <p:nvPr/>
        </p:nvGrpSpPr>
        <p:grpSpPr>
          <a:xfrm>
            <a:off x="9552384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31" name="Rectangle 30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2" name="Rectangle 31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3" name="Rectangle 32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tail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34" name="Group 33"/>
          <p:cNvGrpSpPr/>
          <p:nvPr/>
        </p:nvGrpSpPr>
        <p:grpSpPr>
          <a:xfrm>
            <a:off x="1919536" y="4797152"/>
            <a:ext cx="792088" cy="576064"/>
            <a:chOff x="1259632" y="3933056"/>
            <a:chExt cx="1368152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6" name="Rectangle 3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37" name="Rectangle 3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200" b="1" i="1" dirty="0">
                  <a:solidFill>
                    <a:schemeClr val="tx1"/>
                  </a:solidFill>
                </a:rPr>
                <a:t>head</a:t>
              </a:r>
              <a:endParaRPr lang="ko-KR" altLang="en-US" sz="1200" b="1" i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38" name="Straight Arrow Connector 37"/>
          <p:cNvCxnSpPr>
            <a:stCxn id="36" idx="3"/>
            <a:endCxn id="8" idx="1"/>
          </p:cNvCxnSpPr>
          <p:nvPr/>
        </p:nvCxnSpPr>
        <p:spPr>
          <a:xfrm>
            <a:off x="2711624" y="5085185"/>
            <a:ext cx="288032" cy="1698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9" name="Group 38"/>
          <p:cNvGrpSpPr/>
          <p:nvPr/>
        </p:nvGrpSpPr>
        <p:grpSpPr>
          <a:xfrm>
            <a:off x="5159896" y="4814139"/>
            <a:ext cx="792088" cy="576064"/>
            <a:chOff x="1259632" y="3933056"/>
            <a:chExt cx="1368152" cy="576064"/>
          </a:xfrm>
          <a:noFill/>
        </p:grpSpPr>
        <p:sp>
          <p:nvSpPr>
            <p:cNvPr id="40" name="Rectangle 39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41" name="Rectangle 40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42" name="Rectangle 41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b="1" dirty="0">
                  <a:solidFill>
                    <a:schemeClr val="tx1"/>
                  </a:solidFill>
                </a:rPr>
                <a:t>‘c’</a:t>
              </a:r>
              <a:endParaRPr lang="ko-KR" altLang="en-US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60" name="Straight Arrow Connector 59"/>
          <p:cNvCxnSpPr>
            <a:stCxn id="12" idx="3"/>
            <a:endCxn id="40" idx="1"/>
          </p:cNvCxnSpPr>
          <p:nvPr/>
        </p:nvCxnSpPr>
        <p:spPr>
          <a:xfrm>
            <a:off x="4871864" y="5102171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1" name="Straight Arrow Connector 60"/>
          <p:cNvCxnSpPr>
            <a:stCxn id="41" idx="3"/>
            <a:endCxn id="16" idx="1"/>
          </p:cNvCxnSpPr>
          <p:nvPr/>
        </p:nvCxnSpPr>
        <p:spPr>
          <a:xfrm>
            <a:off x="5951985" y="5102171"/>
            <a:ext cx="354077" cy="0"/>
          </a:xfrm>
          <a:prstGeom prst="straightConnector1">
            <a:avLst/>
          </a:prstGeom>
          <a:ln w="38100">
            <a:solidFill>
              <a:schemeClr val="tx2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5" name="TextBox 64"/>
          <p:cNvSpPr txBox="1"/>
          <p:nvPr/>
        </p:nvSpPr>
        <p:spPr>
          <a:xfrm>
            <a:off x="6095330" y="5390203"/>
            <a:ext cx="12968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remove</a:t>
            </a:r>
            <a:endParaRPr lang="ko-KR" altLang="en-US" b="1" baseline="-25000" dirty="0"/>
          </a:p>
        </p:txBody>
      </p:sp>
      <p:sp>
        <p:nvSpPr>
          <p:cNvPr id="66" name="TextBox 65"/>
          <p:cNvSpPr txBox="1"/>
          <p:nvPr/>
        </p:nvSpPr>
        <p:spPr>
          <a:xfrm>
            <a:off x="5017507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prev</a:t>
            </a:r>
            <a:endParaRPr lang="ko-KR" altLang="en-US" b="1" baseline="-25000" dirty="0"/>
          </a:p>
        </p:txBody>
      </p:sp>
      <p:sp>
        <p:nvSpPr>
          <p:cNvPr id="67" name="TextBox 66"/>
          <p:cNvSpPr txBox="1"/>
          <p:nvPr/>
        </p:nvSpPr>
        <p:spPr>
          <a:xfrm>
            <a:off x="7299924" y="5390203"/>
            <a:ext cx="107782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b="1" dirty="0" err="1"/>
              <a:t>Node</a:t>
            </a:r>
            <a:r>
              <a:rPr lang="en-US" altLang="ko-KR" b="1" baseline="-25000" dirty="0" err="1"/>
              <a:t>next</a:t>
            </a:r>
            <a:endParaRPr lang="ko-KR" altLang="en-US" b="1" baseline="-25000" dirty="0"/>
          </a:p>
        </p:txBody>
      </p:sp>
      <p:cxnSp>
        <p:nvCxnSpPr>
          <p:cNvPr id="69" name="Elbow Connector 68"/>
          <p:cNvCxnSpPr>
            <a:stCxn id="41" idx="0"/>
            <a:endCxn id="22" idx="0"/>
          </p:cNvCxnSpPr>
          <p:nvPr/>
        </p:nvCxnSpPr>
        <p:spPr>
          <a:xfrm rot="5400000" flipH="1" flipV="1">
            <a:off x="6765864" y="3896037"/>
            <a:ext cx="12700" cy="1836204"/>
          </a:xfrm>
          <a:prstGeom prst="bentConnector3">
            <a:avLst>
              <a:gd name="adj1" fmla="val 1800000"/>
            </a:avLst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4" name="Rectangular Callout 73"/>
          <p:cNvSpPr/>
          <p:nvPr/>
        </p:nvSpPr>
        <p:spPr>
          <a:xfrm>
            <a:off x="4044249" y="3681029"/>
            <a:ext cx="1512168" cy="741815"/>
          </a:xfrm>
          <a:prstGeom prst="wedgeRectCallout">
            <a:avLst>
              <a:gd name="adj1" fmla="val 75227"/>
              <a:gd name="adj2" fmla="val 74787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(2) Update this reference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5" name="Rectangular Callout 74"/>
          <p:cNvSpPr/>
          <p:nvPr/>
        </p:nvSpPr>
        <p:spPr>
          <a:xfrm>
            <a:off x="6822323" y="3681029"/>
            <a:ext cx="1512168" cy="741815"/>
          </a:xfrm>
          <a:prstGeom prst="wedgeRectCallout">
            <a:avLst>
              <a:gd name="adj1" fmla="val 22929"/>
              <a:gd name="adj2" fmla="val 99290"/>
            </a:avLst>
          </a:prstGeom>
          <a:solidFill>
            <a:schemeClr val="bg2">
              <a:lumMod val="75000"/>
            </a:schemeClr>
          </a:solidFill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(1) Retrieve this node that is two step next</a:t>
            </a:r>
            <a:endParaRPr lang="ko-KR" altLang="en-US" dirty="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105393248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2" grpId="0" animBg="1"/>
      <p:bldP spid="74" grpId="0" animBg="1"/>
      <p:bldP spid="75" grpId="0" animBg="1"/>
    </p:bld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그림 5">
            <a:extLst>
              <a:ext uri="{FF2B5EF4-FFF2-40B4-BE49-F238E27FC236}">
                <a16:creationId xmlns:a16="http://schemas.microsoft.com/office/drawing/2014/main" id="{F63102F9-620C-45DF-8458-9BF5B2232547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48148" y="122463"/>
            <a:ext cx="5263719" cy="6330112"/>
          </a:xfrm>
          <a:prstGeom prst="rect">
            <a:avLst/>
          </a:prstGeom>
        </p:spPr>
      </p:pic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517293" y="40825"/>
            <a:ext cx="4674707" cy="1138138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of Singly linked list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19</a:t>
            </a:fld>
            <a:endParaRPr lang="ko-KR" altLang="en-US"/>
          </a:p>
        </p:txBody>
      </p:sp>
      <p:grpSp>
        <p:nvGrpSpPr>
          <p:cNvPr id="14" name="Group 13"/>
          <p:cNvGrpSpPr/>
          <p:nvPr/>
        </p:nvGrpSpPr>
        <p:grpSpPr>
          <a:xfrm>
            <a:off x="7887816" y="1568200"/>
            <a:ext cx="996004" cy="359664"/>
            <a:chOff x="1259632" y="3933056"/>
            <a:chExt cx="1368152" cy="576064"/>
          </a:xfrm>
          <a:noFill/>
        </p:grpSpPr>
        <p:sp>
          <p:nvSpPr>
            <p:cNvPr id="15" name="Rectangle 14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 dirty="0">
                <a:solidFill>
                  <a:schemeClr val="tx1"/>
                </a:solidFill>
              </a:endParaRPr>
            </a:p>
          </p:txBody>
        </p:sp>
        <p:sp>
          <p:nvSpPr>
            <p:cNvPr id="16" name="Rectangle 15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t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17" name="Rectangle 16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Object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grpSp>
        <p:nvGrpSpPr>
          <p:cNvPr id="18" name="Group 17"/>
          <p:cNvGrpSpPr/>
          <p:nvPr/>
        </p:nvGrpSpPr>
        <p:grpSpPr>
          <a:xfrm>
            <a:off x="9204452" y="1568200"/>
            <a:ext cx="996004" cy="359664"/>
            <a:chOff x="1259632" y="3933056"/>
            <a:chExt cx="1368152" cy="576064"/>
          </a:xfrm>
          <a:noFill/>
        </p:grpSpPr>
        <p:sp>
          <p:nvSpPr>
            <p:cNvPr id="19" name="Rectangle 18"/>
            <p:cNvSpPr/>
            <p:nvPr/>
          </p:nvSpPr>
          <p:spPr>
            <a:xfrm>
              <a:off x="1259632" y="3933056"/>
              <a:ext cx="136815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 sz="1200">
                <a:solidFill>
                  <a:schemeClr val="tx1"/>
                </a:solidFill>
              </a:endParaRPr>
            </a:p>
          </p:txBody>
        </p:sp>
        <p:sp>
          <p:nvSpPr>
            <p:cNvPr id="20" name="Rectangle 19"/>
            <p:cNvSpPr/>
            <p:nvPr/>
          </p:nvSpPr>
          <p:spPr>
            <a:xfrm>
              <a:off x="2267744" y="3933056"/>
              <a:ext cx="360040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500" b="1" dirty="0">
                  <a:solidFill>
                    <a:schemeClr val="tx1"/>
                  </a:solidFill>
                </a:rPr>
                <a:t>N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e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x</a:t>
              </a:r>
              <a:br>
                <a:rPr lang="en-US" altLang="ko-KR" sz="500" b="1" dirty="0">
                  <a:solidFill>
                    <a:schemeClr val="tx1"/>
                  </a:solidFill>
                </a:rPr>
              </a:br>
              <a:r>
                <a:rPr lang="en-US" altLang="ko-KR" sz="500" b="1" dirty="0">
                  <a:solidFill>
                    <a:schemeClr val="tx1"/>
                  </a:solidFill>
                </a:rPr>
                <a:t>t</a:t>
              </a:r>
              <a:endParaRPr lang="ko-KR" altLang="en-US" sz="500" b="1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1259632" y="3933056"/>
              <a:ext cx="1008112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sz="1000" b="1" dirty="0">
                  <a:solidFill>
                    <a:schemeClr val="tx1"/>
                  </a:solidFill>
                </a:rPr>
                <a:t>Object</a:t>
              </a:r>
              <a:endParaRPr lang="ko-KR" altLang="en-US" sz="1000" b="1" dirty="0">
                <a:solidFill>
                  <a:schemeClr val="tx1"/>
                </a:solidFill>
              </a:endParaRPr>
            </a:p>
          </p:txBody>
        </p:sp>
      </p:grpSp>
      <p:cxnSp>
        <p:nvCxnSpPr>
          <p:cNvPr id="22" name="Straight Arrow Connector 21"/>
          <p:cNvCxnSpPr>
            <a:stCxn id="16" idx="3"/>
            <a:endCxn id="21" idx="1"/>
          </p:cNvCxnSpPr>
          <p:nvPr/>
        </p:nvCxnSpPr>
        <p:spPr>
          <a:xfrm>
            <a:off x="8883820" y="1748032"/>
            <a:ext cx="320631" cy="0"/>
          </a:xfrm>
          <a:prstGeom prst="straightConnector1">
            <a:avLst/>
          </a:prstGeom>
          <a:noFill/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3" name="TextBox 22"/>
          <p:cNvSpPr txBox="1"/>
          <p:nvPr/>
        </p:nvSpPr>
        <p:spPr>
          <a:xfrm>
            <a:off x="8118464" y="1927865"/>
            <a:ext cx="550151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Head</a:t>
            </a:r>
            <a:endParaRPr lang="ko-KR" altLang="en-US" sz="1200" b="1" dirty="0"/>
          </a:p>
        </p:txBody>
      </p:sp>
      <p:sp>
        <p:nvSpPr>
          <p:cNvPr id="24" name="TextBox 23"/>
          <p:cNvSpPr txBox="1"/>
          <p:nvPr/>
        </p:nvSpPr>
        <p:spPr>
          <a:xfrm>
            <a:off x="9491254" y="1927865"/>
            <a:ext cx="454804" cy="276999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200" b="1" dirty="0"/>
              <a:t>Tail</a:t>
            </a:r>
            <a:endParaRPr lang="ko-KR" altLang="en-US" sz="1200" b="1" dirty="0"/>
          </a:p>
        </p:txBody>
      </p:sp>
      <p:sp>
        <p:nvSpPr>
          <p:cNvPr id="25" name="TextBox 24"/>
          <p:cNvSpPr txBox="1"/>
          <p:nvPr/>
        </p:nvSpPr>
        <p:spPr>
          <a:xfrm>
            <a:off x="8208447" y="1222352"/>
            <a:ext cx="1669175" cy="307777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ko-KR" sz="1400" b="1" dirty="0"/>
              <a:t>Empty Linked List</a:t>
            </a:r>
            <a:endParaRPr lang="ko-KR" altLang="en-US" sz="1400" b="1" dirty="0"/>
          </a:p>
        </p:txBody>
      </p:sp>
      <p:cxnSp>
        <p:nvCxnSpPr>
          <p:cNvPr id="11" name="Straight Arrow Connector 10"/>
          <p:cNvCxnSpPr>
            <a:cxnSpLocks/>
          </p:cNvCxnSpPr>
          <p:nvPr/>
        </p:nvCxnSpPr>
        <p:spPr>
          <a:xfrm>
            <a:off x="4780007" y="1289957"/>
            <a:ext cx="3060908" cy="398800"/>
          </a:xfrm>
          <a:prstGeom prst="straightConnector1">
            <a:avLst/>
          </a:prstGeom>
          <a:ln w="762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8" name="그림 7">
            <a:extLst>
              <a:ext uri="{FF2B5EF4-FFF2-40B4-BE49-F238E27FC236}">
                <a16:creationId xmlns:a16="http://schemas.microsoft.com/office/drawing/2014/main" id="{45061D80-7AE3-49AA-9EB3-845107D2B1E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614953" y="2625304"/>
            <a:ext cx="1814201" cy="2563544"/>
          </a:xfrm>
          <a:prstGeom prst="rect">
            <a:avLst/>
          </a:prstGeom>
        </p:spPr>
      </p:pic>
      <p:pic>
        <p:nvPicPr>
          <p:cNvPr id="9" name="그림 8">
            <a:extLst>
              <a:ext uri="{FF2B5EF4-FFF2-40B4-BE49-F238E27FC236}">
                <a16:creationId xmlns:a16="http://schemas.microsoft.com/office/drawing/2014/main" id="{72319A6C-C89C-45CD-87D9-AB96EB2DD56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614953" y="5188848"/>
            <a:ext cx="1814201" cy="700941"/>
          </a:xfrm>
          <a:prstGeom prst="rect">
            <a:avLst/>
          </a:prstGeom>
          <a:ln>
            <a:solidFill>
              <a:schemeClr val="accent1"/>
            </a:solidFill>
          </a:ln>
        </p:spPr>
      </p:pic>
    </p:spTree>
    <p:extLst>
      <p:ext uri="{BB962C8B-B14F-4D97-AF65-F5344CB8AC3E}">
        <p14:creationId xmlns:p14="http://schemas.microsoft.com/office/powerpoint/2010/main" val="275350493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12272"/>
            <a:ext cx="10353762" cy="970450"/>
          </a:xfrm>
        </p:spPr>
        <p:txBody>
          <a:bodyPr/>
          <a:lstStyle/>
          <a:p>
            <a:r>
              <a:rPr lang="en-US" altLang="ko-KR" dirty="0"/>
              <a:t>Weekly Objectives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521278" y="1264365"/>
            <a:ext cx="10670722" cy="5365035"/>
          </a:xfrm>
        </p:spPr>
        <p:txBody>
          <a:bodyPr>
            <a:normAutofit/>
          </a:bodyPr>
          <a:lstStyle/>
          <a:p>
            <a:r>
              <a:rPr lang="en-US" altLang="ko-KR" sz="2400" dirty="0"/>
              <a:t>This week, we learn the first set of data structures: linked list, stack, and queue.</a:t>
            </a:r>
          </a:p>
          <a:p>
            <a:r>
              <a:rPr lang="en-US" altLang="ko-KR" sz="2400" dirty="0"/>
              <a:t>Objectives are</a:t>
            </a:r>
          </a:p>
          <a:p>
            <a:pPr lvl="1"/>
            <a:r>
              <a:rPr lang="en-US" altLang="ko-KR" sz="2000" dirty="0"/>
              <a:t>Understanding the definition of abstract data types</a:t>
            </a:r>
          </a:p>
          <a:p>
            <a:pPr lvl="1"/>
            <a:r>
              <a:rPr lang="en-US" altLang="ko-KR" sz="2000" dirty="0"/>
              <a:t>Firmly understanding how references work</a:t>
            </a:r>
          </a:p>
          <a:p>
            <a:pPr lvl="1"/>
            <a:r>
              <a:rPr lang="en-US" altLang="ko-KR" sz="2000" dirty="0"/>
              <a:t>Understanding various linked list, stack, and queue structures</a:t>
            </a:r>
          </a:p>
          <a:p>
            <a:pPr lvl="2"/>
            <a:r>
              <a:rPr lang="en-US" altLang="ko-KR" sz="1800" dirty="0"/>
              <a:t>Singly linked list, doubly linked list, circular linked list…</a:t>
            </a:r>
          </a:p>
          <a:p>
            <a:pPr lvl="2"/>
            <a:r>
              <a:rPr lang="en-US" altLang="ko-KR" sz="1800" dirty="0"/>
              <a:t>Able to implement a stack and a queue with a list</a:t>
            </a:r>
          </a:p>
          <a:p>
            <a:pPr lvl="1"/>
            <a:r>
              <a:rPr lang="en-US" altLang="ko-KR" sz="2000" dirty="0"/>
              <a:t>Understanding the procedures of linked list, stack, and queue management</a:t>
            </a:r>
          </a:p>
          <a:p>
            <a:pPr lvl="2"/>
            <a:r>
              <a:rPr lang="en-US" altLang="ko-KR" sz="1800" dirty="0"/>
              <a:t>Insert, delete, search…</a:t>
            </a:r>
          </a:p>
          <a:p>
            <a:pPr lvl="2"/>
            <a:r>
              <a:rPr lang="en-US" altLang="ko-KR" sz="1800" dirty="0"/>
              <a:t>Should be able to estimate the number of steps for inserts, deletes, and searches</a:t>
            </a:r>
          </a:p>
          <a:p>
            <a:pPr lvl="2"/>
            <a:endParaRPr lang="en-US" altLang="ko-KR" sz="1800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327913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Stack and Queue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20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3467258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85826" y="-18687"/>
            <a:ext cx="10353762" cy="970450"/>
          </a:xfrm>
        </p:spPr>
        <p:txBody>
          <a:bodyPr/>
          <a:lstStyle/>
          <a:p>
            <a:r>
              <a:rPr lang="en-US" altLang="ko-KR" dirty="0"/>
              <a:t>Scenario for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306842" y="958131"/>
            <a:ext cx="3970784" cy="4925144"/>
          </a:xfrm>
        </p:spPr>
        <p:txBody>
          <a:bodyPr/>
          <a:lstStyle/>
          <a:p>
            <a:r>
              <a:rPr lang="en-US" altLang="ko-KR" dirty="0"/>
              <a:t>Back seat of a taxi</a:t>
            </a:r>
          </a:p>
          <a:p>
            <a:pPr lvl="1"/>
            <a:r>
              <a:rPr lang="en-US" altLang="ko-KR" dirty="0"/>
              <a:t>One way in and out</a:t>
            </a:r>
          </a:p>
          <a:p>
            <a:pPr lvl="1"/>
            <a:r>
              <a:rPr lang="en-US" altLang="ko-KR" dirty="0"/>
              <a:t>We are traveling from the source to our destinations</a:t>
            </a:r>
          </a:p>
          <a:p>
            <a:pPr lvl="1"/>
            <a:r>
              <a:rPr lang="en-US" altLang="ko-KR" dirty="0"/>
              <a:t>Who should seat first and last?</a:t>
            </a:r>
          </a:p>
          <a:p>
            <a:r>
              <a:rPr lang="en-US" altLang="ko-KR" dirty="0"/>
              <a:t>A scenario for a taxi</a:t>
            </a:r>
            <a:br>
              <a:rPr lang="en-US" altLang="ko-KR" dirty="0"/>
            </a:br>
            <a:r>
              <a:rPr lang="en-US" altLang="ko-KR" dirty="0"/>
              <a:t>= A scenario for SCM</a:t>
            </a:r>
          </a:p>
          <a:p>
            <a:pPr lvl="1"/>
            <a:r>
              <a:rPr lang="en-US" altLang="ko-KR" dirty="0"/>
              <a:t>A cargo plane with one way in and out</a:t>
            </a:r>
          </a:p>
          <a:p>
            <a:pPr lvl="1"/>
            <a:r>
              <a:rPr lang="en-US" altLang="ko-KR" dirty="0"/>
              <a:t>How to organize the</a:t>
            </a:r>
            <a:br>
              <a:rPr lang="en-US" altLang="ko-KR" dirty="0"/>
            </a:br>
            <a:r>
              <a:rPr lang="en-US" altLang="ko-KR" dirty="0"/>
              <a:t>cargo loading to the</a:t>
            </a:r>
            <a:br>
              <a:rPr lang="en-US" altLang="ko-KR" dirty="0"/>
            </a:br>
            <a:r>
              <a:rPr lang="en-US" altLang="ko-KR" dirty="0"/>
              <a:t>plane?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21</a:t>
            </a:fld>
            <a:endParaRPr lang="ko-KR" altLang="en-US"/>
          </a:p>
        </p:txBody>
      </p:sp>
      <p:pic>
        <p:nvPicPr>
          <p:cNvPr id="2056" name="Picture 8" descr="2009 Infiniti FX35 Back Seat 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3352" y="4367309"/>
            <a:ext cx="3027510" cy="189320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7" name="Picture 9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59217" y="905573"/>
            <a:ext cx="4307011" cy="32340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260227" y="2345732"/>
            <a:ext cx="506000" cy="6578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1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00542" y="3137821"/>
            <a:ext cx="565621" cy="69468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191492" y="1193604"/>
            <a:ext cx="519370" cy="69076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6" name="Straight Arrow Connector 5"/>
          <p:cNvCxnSpPr/>
          <p:nvPr/>
        </p:nvCxnSpPr>
        <p:spPr>
          <a:xfrm>
            <a:off x="7963272" y="1481636"/>
            <a:ext cx="0" cy="45720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/>
          <p:nvPr/>
        </p:nvCxnSpPr>
        <p:spPr>
          <a:xfrm flipV="1">
            <a:off x="7963273" y="1884366"/>
            <a:ext cx="437269" cy="5447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/>
          <p:nvPr/>
        </p:nvCxnSpPr>
        <p:spPr>
          <a:xfrm>
            <a:off x="8400542" y="1889924"/>
            <a:ext cx="786867" cy="1175889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Straight Arrow Connector 20"/>
          <p:cNvCxnSpPr/>
          <p:nvPr/>
        </p:nvCxnSpPr>
        <p:spPr>
          <a:xfrm flipH="1">
            <a:off x="8966162" y="3065812"/>
            <a:ext cx="221246" cy="41935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Straight Arrow Connector 24"/>
          <p:cNvCxnSpPr/>
          <p:nvPr/>
        </p:nvCxnSpPr>
        <p:spPr>
          <a:xfrm flipV="1">
            <a:off x="8966162" y="3137820"/>
            <a:ext cx="365262" cy="34734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Straight Arrow Connector 27"/>
          <p:cNvCxnSpPr/>
          <p:nvPr/>
        </p:nvCxnSpPr>
        <p:spPr>
          <a:xfrm>
            <a:off x="9331425" y="3137820"/>
            <a:ext cx="865683" cy="936104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Straight Arrow Connector 30"/>
          <p:cNvCxnSpPr/>
          <p:nvPr/>
        </p:nvCxnSpPr>
        <p:spPr>
          <a:xfrm flipV="1">
            <a:off x="10197108" y="3311492"/>
            <a:ext cx="994385" cy="762432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4" name="Straight Arrow Connector 33"/>
          <p:cNvCxnSpPr/>
          <p:nvPr/>
        </p:nvCxnSpPr>
        <p:spPr>
          <a:xfrm flipH="1" flipV="1">
            <a:off x="11131625" y="2674632"/>
            <a:ext cx="128603" cy="636860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7" name="Straight Arrow Connector 36"/>
          <p:cNvCxnSpPr/>
          <p:nvPr/>
        </p:nvCxnSpPr>
        <p:spPr>
          <a:xfrm flipV="1">
            <a:off x="11131624" y="1481636"/>
            <a:ext cx="0" cy="1192996"/>
          </a:xfrm>
          <a:prstGeom prst="straightConnector1">
            <a:avLst/>
          </a:prstGeom>
          <a:ln w="38100">
            <a:solidFill>
              <a:srgbClr val="C00000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065" name="Picture 17" descr="http://www.parma-airport.it/immagini/taxi.jpg"/>
          <p:cNvPicPr>
            <a:picLocks noChangeAspect="1" noChangeArrowheads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3227" y="1028242"/>
            <a:ext cx="680091" cy="45339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1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8644" y="5111078"/>
            <a:ext cx="780852" cy="95903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2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51504" y="4859858"/>
            <a:ext cx="698544" cy="90810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32992" y="4634272"/>
            <a:ext cx="717001" cy="95361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7" name="Picture 19" descr="http://i.telegraph.co.uk/multimedia/archive/01214/plane-cargo_1214188i.jpg"/>
          <p:cNvPicPr>
            <a:picLocks noChangeAspect="1" noChangeArrowheads="1"/>
          </p:cNvPicPr>
          <p:nvPr/>
        </p:nvPicPr>
        <p:blipFill>
          <a:blip r:embed="rId8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310263" y="4800133"/>
            <a:ext cx="2295757" cy="1481134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4043960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4" end="4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5" end="5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>
                                            <p:txEl>
                                              <p:pRg st="6" end="6"/>
                                            </p:txEl>
                                          </p:spTgt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06863"/>
            <a:ext cx="10353762" cy="970450"/>
          </a:xfrm>
        </p:spPr>
        <p:txBody>
          <a:bodyPr/>
          <a:lstStyle/>
          <a:p>
            <a:r>
              <a:rPr lang="en-US" altLang="ko-KR" dirty="0"/>
              <a:t>Structure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449135" y="1459886"/>
            <a:ext cx="4834880" cy="492514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Stacks are linear like linked lists</a:t>
            </a:r>
          </a:p>
          <a:p>
            <a:pPr lvl="1"/>
            <a:r>
              <a:rPr lang="en-US" altLang="ko-KR" dirty="0"/>
              <a:t>A variation of a singly linked list</a:t>
            </a:r>
          </a:p>
          <a:p>
            <a:r>
              <a:rPr lang="en-US" altLang="ko-KR" dirty="0"/>
              <a:t>Difference</a:t>
            </a:r>
          </a:p>
          <a:p>
            <a:pPr lvl="1"/>
            <a:r>
              <a:rPr lang="en-US" altLang="ko-KR" dirty="0"/>
              <a:t>Voluntarily giving up</a:t>
            </a:r>
          </a:p>
          <a:p>
            <a:pPr lvl="2"/>
            <a:r>
              <a:rPr lang="en-US" altLang="ko-KR" dirty="0"/>
              <a:t>Access to the middle in the linked list</a:t>
            </a:r>
          </a:p>
          <a:p>
            <a:pPr lvl="2"/>
            <a:r>
              <a:rPr lang="en-US" altLang="ko-KR" dirty="0"/>
              <a:t>Only accesses to the first instance in the list</a:t>
            </a:r>
          </a:p>
          <a:p>
            <a:pPr lvl="1"/>
            <a:r>
              <a:rPr lang="en-US" altLang="ko-KR" dirty="0"/>
              <a:t>The first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top instance in the stack</a:t>
            </a:r>
          </a:p>
          <a:p>
            <a:r>
              <a:rPr lang="en-US" altLang="ko-KR" dirty="0"/>
              <a:t>An item is inserted or removed from the stack from one end called the “top” of the stack.</a:t>
            </a:r>
          </a:p>
          <a:p>
            <a:r>
              <a:rPr lang="en-US" altLang="ko-KR" dirty="0"/>
              <a:t>This mechanism is called Last-In-First-Out (LIFO).</a:t>
            </a:r>
          </a:p>
        </p:txBody>
      </p:sp>
      <p:grpSp>
        <p:nvGrpSpPr>
          <p:cNvPr id="12" name="Group 11"/>
          <p:cNvGrpSpPr/>
          <p:nvPr/>
        </p:nvGrpSpPr>
        <p:grpSpPr>
          <a:xfrm>
            <a:off x="9170932" y="1600200"/>
            <a:ext cx="2304256" cy="576064"/>
            <a:chOff x="6084168" y="1772816"/>
            <a:chExt cx="2304256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1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1" name="Rectangle 10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3" name="Group 12"/>
          <p:cNvGrpSpPr/>
          <p:nvPr/>
        </p:nvGrpSpPr>
        <p:grpSpPr>
          <a:xfrm>
            <a:off x="9163159" y="2536304"/>
            <a:ext cx="2304256" cy="576064"/>
            <a:chOff x="6084168" y="1772816"/>
            <a:chExt cx="2304256" cy="576064"/>
          </a:xfrm>
          <a:noFill/>
        </p:grpSpPr>
        <p:sp>
          <p:nvSpPr>
            <p:cNvPr id="14" name="Rectangle 13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2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5" name="Rectangle 14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6" name="Group 15"/>
          <p:cNvGrpSpPr/>
          <p:nvPr/>
        </p:nvGrpSpPr>
        <p:grpSpPr>
          <a:xfrm>
            <a:off x="9170932" y="3400400"/>
            <a:ext cx="2304256" cy="576064"/>
            <a:chOff x="6084168" y="1772816"/>
            <a:chExt cx="2304256" cy="576064"/>
          </a:xfrm>
          <a:noFill/>
        </p:grpSpPr>
        <p:sp>
          <p:nvSpPr>
            <p:cNvPr id="17" name="Rectangle 16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3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18" name="Rectangle 17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19" name="Group 18"/>
          <p:cNvGrpSpPr/>
          <p:nvPr/>
        </p:nvGrpSpPr>
        <p:grpSpPr>
          <a:xfrm>
            <a:off x="9170932" y="4264496"/>
            <a:ext cx="2304256" cy="576064"/>
            <a:chOff x="6084168" y="1772816"/>
            <a:chExt cx="2304256" cy="576064"/>
          </a:xfrm>
          <a:noFill/>
        </p:grpSpPr>
        <p:sp>
          <p:nvSpPr>
            <p:cNvPr id="20" name="Rectangle 19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4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1" name="Rectangle 20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22" name="Group 21"/>
          <p:cNvGrpSpPr/>
          <p:nvPr/>
        </p:nvGrpSpPr>
        <p:grpSpPr>
          <a:xfrm>
            <a:off x="9170932" y="5128592"/>
            <a:ext cx="2304256" cy="576064"/>
            <a:chOff x="6084168" y="1772816"/>
            <a:chExt cx="2304256" cy="576064"/>
          </a:xfrm>
          <a:noFill/>
        </p:grpSpPr>
        <p:sp>
          <p:nvSpPr>
            <p:cNvPr id="23" name="Rectangle 22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5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24" name="Rectangle 23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5" idx="2"/>
            <a:endCxn id="14" idx="0"/>
          </p:cNvCxnSpPr>
          <p:nvPr/>
        </p:nvCxnSpPr>
        <p:spPr>
          <a:xfrm flipH="1">
            <a:off x="10315288" y="2176264"/>
            <a:ext cx="7773" cy="36004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17" idx="0"/>
          </p:cNvCxnSpPr>
          <p:nvPr/>
        </p:nvCxnSpPr>
        <p:spPr>
          <a:xfrm>
            <a:off x="10315288" y="3112368"/>
            <a:ext cx="7773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8" idx="2"/>
            <a:endCxn id="20" idx="0"/>
          </p:cNvCxnSpPr>
          <p:nvPr/>
        </p:nvCxnSpPr>
        <p:spPr>
          <a:xfrm>
            <a:off x="10323060" y="3976464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0" idx="2"/>
            <a:endCxn id="23" idx="0"/>
          </p:cNvCxnSpPr>
          <p:nvPr/>
        </p:nvCxnSpPr>
        <p:spPr>
          <a:xfrm>
            <a:off x="10323060" y="4840560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36" name="Group 35"/>
          <p:cNvGrpSpPr/>
          <p:nvPr/>
        </p:nvGrpSpPr>
        <p:grpSpPr>
          <a:xfrm>
            <a:off x="9163159" y="5992688"/>
            <a:ext cx="2304256" cy="576064"/>
            <a:chOff x="6084168" y="1772816"/>
            <a:chExt cx="2304256" cy="576064"/>
          </a:xfrm>
          <a:noFill/>
        </p:grpSpPr>
        <p:sp>
          <p:nvSpPr>
            <p:cNvPr id="37" name="Rectangle 36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en-US" altLang="ko-KR" dirty="0">
                <a:solidFill>
                  <a:schemeClr val="tx1"/>
                </a:solidFill>
              </a:endParaRPr>
            </a:p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Cargo Object 6</a:t>
              </a:r>
            </a:p>
            <a:p>
              <a:pPr algn="ctr"/>
              <a:endParaRPr lang="ko-KR" altLang="en-US" dirty="0">
                <a:solidFill>
                  <a:schemeClr val="tx1"/>
                </a:solidFill>
              </a:endParaRPr>
            </a:p>
          </p:txBody>
        </p:sp>
        <p:sp>
          <p:nvSpPr>
            <p:cNvPr id="38" name="Rectangle 37"/>
            <p:cNvSpPr/>
            <p:nvPr/>
          </p:nvSpPr>
          <p:spPr>
            <a:xfrm>
              <a:off x="6084168" y="2240868"/>
              <a:ext cx="2304256" cy="108012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39" name="Straight Arrow Connector 38"/>
          <p:cNvCxnSpPr>
            <a:stCxn id="24" idx="2"/>
            <a:endCxn id="37" idx="0"/>
          </p:cNvCxnSpPr>
          <p:nvPr/>
        </p:nvCxnSpPr>
        <p:spPr>
          <a:xfrm flipH="1">
            <a:off x="10315288" y="5704656"/>
            <a:ext cx="7773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/>
          <p:cNvSpPr/>
          <p:nvPr/>
        </p:nvSpPr>
        <p:spPr>
          <a:xfrm>
            <a:off x="9386956" y="592088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Curved Right Arrow 43"/>
          <p:cNvSpPr/>
          <p:nvPr/>
        </p:nvSpPr>
        <p:spPr>
          <a:xfrm rot="10800000">
            <a:off x="10657011" y="592088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7730773" y="1150150"/>
            <a:ext cx="1383003" cy="1476164"/>
          </a:xfrm>
          <a:prstGeom prst="rightArrow">
            <a:avLst>
              <a:gd name="adj1" fmla="val 50000"/>
              <a:gd name="adj2" fmla="val 26174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b="1" dirty="0">
                <a:solidFill>
                  <a:schemeClr val="tx1"/>
                </a:solidFill>
              </a:rPr>
              <a:t>Top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i="1" dirty="0">
                <a:solidFill>
                  <a:schemeClr val="tx1"/>
                </a:solidFill>
              </a:rPr>
              <a:t>Only Accessible</a:t>
            </a:r>
            <a:endParaRPr lang="ko-KR" altLang="en-US" sz="1600" i="1" dirty="0">
              <a:solidFill>
                <a:schemeClr val="tx1"/>
              </a:solidFill>
            </a:endParaRPr>
          </a:p>
        </p:txBody>
      </p:sp>
      <p:sp>
        <p:nvSpPr>
          <p:cNvPr id="3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22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811112395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98297" y="0"/>
            <a:ext cx="8435280" cy="1138138"/>
          </a:xfrm>
        </p:spPr>
        <p:txBody>
          <a:bodyPr/>
          <a:lstStyle/>
          <a:p>
            <a:r>
              <a:rPr lang="en-US" altLang="ko-KR" dirty="0"/>
              <a:t>Operation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11520" y="1077498"/>
            <a:ext cx="6514069" cy="2991993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Stack operation</a:t>
            </a:r>
          </a:p>
          <a:p>
            <a:pPr lvl="1"/>
            <a:r>
              <a:rPr lang="en-US" altLang="ko-KR" dirty="0"/>
              <a:t>Push</a:t>
            </a:r>
          </a:p>
          <a:p>
            <a:pPr lvl="2"/>
            <a:r>
              <a:rPr lang="en-US" altLang="ko-KR" dirty="0"/>
              <a:t>= Insert an instance at the first in the linked list</a:t>
            </a:r>
          </a:p>
          <a:p>
            <a:pPr lvl="2"/>
            <a:r>
              <a:rPr lang="en-US" altLang="ko-KR" dirty="0"/>
              <a:t>= Put an instance at the top in the stack</a:t>
            </a:r>
          </a:p>
          <a:p>
            <a:pPr lvl="1"/>
            <a:r>
              <a:rPr lang="en-US" altLang="ko-KR" dirty="0"/>
              <a:t>Pop</a:t>
            </a:r>
          </a:p>
          <a:p>
            <a:pPr lvl="2"/>
            <a:r>
              <a:rPr lang="en-US" altLang="ko-KR" dirty="0"/>
              <a:t>= Remove and return an instance at the first in the linked list</a:t>
            </a:r>
          </a:p>
          <a:p>
            <a:pPr lvl="2"/>
            <a:r>
              <a:rPr lang="en-US" altLang="ko-KR" dirty="0"/>
              <a:t>= Remove and return an instance at the top in the stack</a:t>
            </a:r>
            <a:endParaRPr lang="ko-KR" altLang="en-US" dirty="0"/>
          </a:p>
        </p:txBody>
      </p:sp>
      <p:grpSp>
        <p:nvGrpSpPr>
          <p:cNvPr id="23" name="Group 22"/>
          <p:cNvGrpSpPr/>
          <p:nvPr/>
        </p:nvGrpSpPr>
        <p:grpSpPr>
          <a:xfrm>
            <a:off x="9458147" y="91812"/>
            <a:ext cx="2642765" cy="1944215"/>
            <a:chOff x="4716016" y="980728"/>
            <a:chExt cx="4307011" cy="3234019"/>
          </a:xfrm>
        </p:grpSpPr>
        <p:pic>
          <p:nvPicPr>
            <p:cNvPr id="6" name="Picture 9"/>
            <p:cNvPicPr>
              <a:picLocks noChangeAspect="1" noChangeArrowheads="1"/>
            </p:cNvPicPr>
            <p:nvPr/>
          </p:nvPicPr>
          <p:blipFill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716016" y="980728"/>
              <a:ext cx="4307011" cy="3234019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7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517027" y="2420888"/>
              <a:ext cx="506000" cy="657800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8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657341" y="3212976"/>
              <a:ext cx="565621" cy="69468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9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448292" y="1268760"/>
              <a:ext cx="519370" cy="690762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cxnSp>
          <p:nvCxnSpPr>
            <p:cNvPr id="10" name="Straight Arrow Connector 9"/>
            <p:cNvCxnSpPr/>
            <p:nvPr/>
          </p:nvCxnSpPr>
          <p:spPr>
            <a:xfrm>
              <a:off x="5220072" y="1556792"/>
              <a:ext cx="0" cy="45720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1" name="Straight Arrow Connector 10"/>
            <p:cNvCxnSpPr/>
            <p:nvPr/>
          </p:nvCxnSpPr>
          <p:spPr>
            <a:xfrm flipV="1">
              <a:off x="5220072" y="1959522"/>
              <a:ext cx="437269" cy="5447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2" name="Straight Arrow Connector 11"/>
            <p:cNvCxnSpPr/>
            <p:nvPr/>
          </p:nvCxnSpPr>
          <p:spPr>
            <a:xfrm>
              <a:off x="5657341" y="1965079"/>
              <a:ext cx="786867" cy="1175889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" name="Straight Arrow Connector 12"/>
            <p:cNvCxnSpPr/>
            <p:nvPr/>
          </p:nvCxnSpPr>
          <p:spPr>
            <a:xfrm flipH="1">
              <a:off x="6222962" y="3140968"/>
              <a:ext cx="221246" cy="41935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4" name="Straight Arrow Connector 13"/>
            <p:cNvCxnSpPr/>
            <p:nvPr/>
          </p:nvCxnSpPr>
          <p:spPr>
            <a:xfrm flipV="1">
              <a:off x="6222962" y="3212976"/>
              <a:ext cx="365262" cy="34734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5" name="Straight Arrow Connector 14"/>
            <p:cNvCxnSpPr/>
            <p:nvPr/>
          </p:nvCxnSpPr>
          <p:spPr>
            <a:xfrm>
              <a:off x="6588224" y="3212976"/>
              <a:ext cx="865683" cy="936104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6" name="Straight Arrow Connector 15"/>
            <p:cNvCxnSpPr/>
            <p:nvPr/>
          </p:nvCxnSpPr>
          <p:spPr>
            <a:xfrm flipV="1">
              <a:off x="7453907" y="3386648"/>
              <a:ext cx="994385" cy="762432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7" name="Straight Arrow Connector 16"/>
            <p:cNvCxnSpPr/>
            <p:nvPr/>
          </p:nvCxnSpPr>
          <p:spPr>
            <a:xfrm flipH="1" flipV="1">
              <a:off x="8388424" y="2749788"/>
              <a:ext cx="128603" cy="636860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8" name="Straight Arrow Connector 17"/>
            <p:cNvCxnSpPr/>
            <p:nvPr/>
          </p:nvCxnSpPr>
          <p:spPr>
            <a:xfrm flipV="1">
              <a:off x="8388424" y="1556792"/>
              <a:ext cx="0" cy="1192996"/>
            </a:xfrm>
            <a:prstGeom prst="straightConnector1">
              <a:avLst/>
            </a:prstGeom>
            <a:ln w="38100">
              <a:solidFill>
                <a:srgbClr val="C0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pic>
          <p:nvPicPr>
            <p:cNvPr id="19" name="Picture 17" descr="http://www.parma-airport.it/immagini/taxi.jpg"/>
            <p:cNvPicPr>
              <a:picLocks noChangeAspect="1" noChangeArrowheads="1"/>
            </p:cNvPicPr>
            <p:nvPr/>
          </p:nvPicPr>
          <p:blipFill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4880026" y="1103398"/>
              <a:ext cx="680091" cy="45339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24" name="Group 23"/>
          <p:cNvGrpSpPr/>
          <p:nvPr/>
        </p:nvGrpSpPr>
        <p:grpSpPr>
          <a:xfrm>
            <a:off x="9458146" y="2142934"/>
            <a:ext cx="2642765" cy="1584176"/>
            <a:chOff x="5864970" y="4632140"/>
            <a:chExt cx="3027510" cy="1893204"/>
          </a:xfrm>
        </p:grpSpPr>
        <p:pic>
          <p:nvPicPr>
            <p:cNvPr id="5" name="Picture 8" descr="2009 Infiniti FX35 Back Seat "/>
            <p:cNvPicPr>
              <a:picLocks noChangeAspect="1" noChangeArrowheads="1"/>
            </p:cNvPicPr>
            <p:nvPr/>
          </p:nvPicPr>
          <p:blipFill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5864970" y="4632140"/>
              <a:ext cx="3027510" cy="189320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0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8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6380262" y="5375908"/>
              <a:ext cx="780852" cy="95903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1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33122" y="5124688"/>
              <a:ext cx="698544" cy="908107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22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014609" y="4899102"/>
              <a:ext cx="717001" cy="953611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5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10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51" y="3834017"/>
            <a:ext cx="617826" cy="7273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6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392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27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644873" y="5706225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8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79335" y="5706225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27551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30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419494" y="5706224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2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45522" y="4770121"/>
            <a:ext cx="609771" cy="759877"/>
          </a:xfrm>
          <a:prstGeom prst="rect">
            <a:avLst/>
          </a:prstGeom>
          <a:noFill/>
          <a:ln>
            <a:solidFill>
              <a:schemeClr val="tx2"/>
            </a:solidFill>
          </a:ln>
        </p:spPr>
      </p:pic>
      <p:pic>
        <p:nvPicPr>
          <p:cNvPr id="33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37465" y="5706224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5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205617" y="5706223"/>
            <a:ext cx="625882" cy="797953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39" name="Right Arrow 38"/>
          <p:cNvSpPr/>
          <p:nvPr/>
        </p:nvSpPr>
        <p:spPr>
          <a:xfrm>
            <a:off x="3940921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Moon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sp>
        <p:nvSpPr>
          <p:cNvPr id="40" name="Right Arrow 39"/>
          <p:cNvSpPr/>
          <p:nvPr/>
        </p:nvSpPr>
        <p:spPr>
          <a:xfrm>
            <a:off x="5275339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1" name="Right Arrow 40"/>
          <p:cNvSpPr/>
          <p:nvPr/>
        </p:nvSpPr>
        <p:spPr>
          <a:xfrm>
            <a:off x="6677225" y="5058152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Push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2" name="Right Arrow 41"/>
          <p:cNvSpPr/>
          <p:nvPr/>
        </p:nvSpPr>
        <p:spPr>
          <a:xfrm>
            <a:off x="8117385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Lee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3" name="Right Arrow 42"/>
          <p:cNvSpPr/>
          <p:nvPr/>
        </p:nvSpPr>
        <p:spPr>
          <a:xfrm>
            <a:off x="9491005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400" dirty="0">
                <a:solidFill>
                  <a:schemeClr val="tx1"/>
                </a:solidFill>
              </a:rPr>
              <a:t>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44" name="Right Arrow 43"/>
          <p:cNvSpPr/>
          <p:nvPr/>
        </p:nvSpPr>
        <p:spPr>
          <a:xfrm>
            <a:off x="10875661" y="5058153"/>
            <a:ext cx="675680" cy="831021"/>
          </a:xfrm>
          <a:prstGeom prst="rightArrow">
            <a:avLst>
              <a:gd name="adj1" fmla="val 50000"/>
              <a:gd name="adj2" fmla="val 10110"/>
            </a:avLst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Pop</a:t>
            </a:r>
          </a:p>
          <a:p>
            <a:pPr algn="ctr"/>
            <a:r>
              <a:rPr lang="en-US" altLang="ko-KR" sz="1200" dirty="0">
                <a:solidFill>
                  <a:schemeClr val="tx1"/>
                </a:solidFill>
              </a:rPr>
              <a:t>Moon</a:t>
            </a:r>
            <a:endParaRPr lang="ko-KR" altLang="en-US" sz="1200" dirty="0">
              <a:solidFill>
                <a:schemeClr val="tx1"/>
              </a:solidFill>
            </a:endParaRPr>
          </a:p>
        </p:txBody>
      </p:sp>
      <p:cxnSp>
        <p:nvCxnSpPr>
          <p:cNvPr id="45" name="Straight Arrow Connector 44"/>
          <p:cNvCxnSpPr>
            <a:stCxn id="26" idx="2"/>
            <a:endCxn id="28" idx="0"/>
          </p:cNvCxnSpPr>
          <p:nvPr/>
        </p:nvCxnSpPr>
        <p:spPr>
          <a:xfrm flipH="1">
            <a:off x="6292277" y="5529998"/>
            <a:ext cx="1" cy="176227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8" name="Straight Arrow Connector 47"/>
          <p:cNvCxnSpPr>
            <a:stCxn id="25" idx="2"/>
            <a:endCxn id="29" idx="0"/>
          </p:cNvCxnSpPr>
          <p:nvPr/>
        </p:nvCxnSpPr>
        <p:spPr>
          <a:xfrm flipH="1">
            <a:off x="7732436" y="4561402"/>
            <a:ext cx="4028" cy="208719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29" idx="2"/>
            <a:endCxn id="30" idx="0"/>
          </p:cNvCxnSpPr>
          <p:nvPr/>
        </p:nvCxnSpPr>
        <p:spPr>
          <a:xfrm flipH="1">
            <a:off x="7732436" y="5529997"/>
            <a:ext cx="1" cy="1762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4" name="Straight Arrow Connector 53"/>
          <p:cNvCxnSpPr>
            <a:stCxn id="32" idx="2"/>
            <a:endCxn id="33" idx="0"/>
          </p:cNvCxnSpPr>
          <p:nvPr/>
        </p:nvCxnSpPr>
        <p:spPr>
          <a:xfrm flipH="1">
            <a:off x="9150407" y="5529997"/>
            <a:ext cx="1" cy="176226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6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</a:t>
            </a:r>
            <a:fld id="{85CD3E9B-A789-4DCF-960C-49E4EDB7DF3D}" type="slidenum">
              <a:rPr lang="ko-KR" altLang="en-US" smtClean="0"/>
              <a:t>23</a:t>
            </a:fld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3125647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70860"/>
            <a:ext cx="10353762" cy="700397"/>
          </a:xfrm>
        </p:spPr>
        <p:txBody>
          <a:bodyPr>
            <a:normAutofit fontScale="90000"/>
          </a:bodyPr>
          <a:lstStyle/>
          <a:p>
            <a:r>
              <a:rPr lang="en-US" altLang="ko-KR" dirty="0"/>
              <a:t>Implementation of Stack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17342" y="856735"/>
            <a:ext cx="8854130" cy="2212225"/>
          </a:xfrm>
        </p:spPr>
        <p:txBody>
          <a:bodyPr>
            <a:normAutofit/>
          </a:bodyPr>
          <a:lstStyle/>
          <a:p>
            <a:r>
              <a:rPr lang="en-US" altLang="ko-KR" dirty="0"/>
              <a:t>Python code of a stack</a:t>
            </a:r>
          </a:p>
          <a:p>
            <a:pPr lvl="1"/>
            <a:r>
              <a:rPr lang="en-US" altLang="ko-KR" dirty="0"/>
              <a:t>Utilizing a singly linked list</a:t>
            </a:r>
          </a:p>
          <a:p>
            <a:pPr lvl="1"/>
            <a:r>
              <a:rPr lang="en-US" altLang="ko-KR" dirty="0"/>
              <a:t>To pop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r>
              <a:rPr lang="en-US" altLang="ko-KR" dirty="0"/>
              <a:t>To push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24</a:t>
            </a:fld>
            <a:endParaRPr lang="ko-KR" altLang="en-US"/>
          </a:p>
        </p:txBody>
      </p:sp>
      <p:grpSp>
        <p:nvGrpSpPr>
          <p:cNvPr id="7" name="그룹 6">
            <a:extLst>
              <a:ext uri="{FF2B5EF4-FFF2-40B4-BE49-F238E27FC236}">
                <a16:creationId xmlns:a16="http://schemas.microsoft.com/office/drawing/2014/main" id="{BFB53EBA-EE7B-42BF-863A-8D132D77439C}"/>
              </a:ext>
            </a:extLst>
          </p:cNvPr>
          <p:cNvGrpSpPr/>
          <p:nvPr/>
        </p:nvGrpSpPr>
        <p:grpSpPr>
          <a:xfrm>
            <a:off x="4373027" y="3154438"/>
            <a:ext cx="6391275" cy="3324225"/>
            <a:chOff x="4373027" y="3154438"/>
            <a:chExt cx="6391275" cy="332422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275D839A-05C1-4FE9-8367-C7AF1BB3F49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4373027" y="3154438"/>
              <a:ext cx="6391275" cy="3324225"/>
            </a:xfrm>
            <a:prstGeom prst="rect">
              <a:avLst/>
            </a:prstGeom>
          </p:spPr>
        </p:pic>
        <p:pic>
          <p:nvPicPr>
            <p:cNvPr id="6" name="그림 5">
              <a:extLst>
                <a:ext uri="{FF2B5EF4-FFF2-40B4-BE49-F238E27FC236}">
                  <a16:creationId xmlns:a16="http://schemas.microsoft.com/office/drawing/2014/main" id="{60263DBE-8DF4-49D8-BB35-01E65AF0B3B6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015119" y="5869063"/>
              <a:ext cx="3657600" cy="6096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830573401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224"/>
            <a:ext cx="10353762" cy="970450"/>
          </a:xfrm>
        </p:spPr>
        <p:txBody>
          <a:bodyPr/>
          <a:lstStyle/>
          <a:p>
            <a:r>
              <a:rPr lang="en-US" altLang="ko-KR" dirty="0"/>
              <a:t>Example: Balancing Symbols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7956" y="972673"/>
            <a:ext cx="5496751" cy="558464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Balancing symbols?</a:t>
            </a:r>
          </a:p>
          <a:p>
            <a:pPr lvl="1"/>
            <a:r>
              <a:rPr lang="en-US" altLang="ko-KR" dirty="0"/>
              <a:t>[2+(1+2)]-3 </a:t>
            </a:r>
            <a:r>
              <a:rPr lang="en-US" altLang="ko-KR" dirty="0">
                <a:sym typeface="Wingdings" pitchFamily="2" charset="2"/>
              </a:rPr>
              <a:t> Symbols are balanced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[2+(1+2]-3  Symbols are not balanced</a:t>
            </a:r>
          </a:p>
          <a:p>
            <a:pPr lvl="1"/>
            <a:r>
              <a:rPr lang="en-US" altLang="ko-KR" dirty="0">
                <a:sym typeface="Wingdings" pitchFamily="2" charset="2"/>
              </a:rPr>
              <a:t>Then, just counting opening and closing symbols?</a:t>
            </a:r>
          </a:p>
          <a:p>
            <a:pPr lvl="2"/>
            <a:r>
              <a:rPr lang="en-US" altLang="ko-KR" dirty="0">
                <a:sym typeface="Wingdings" pitchFamily="2" charset="2"/>
              </a:rPr>
              <a:t>What if? [2+(1]+2)-3</a:t>
            </a:r>
            <a:endParaRPr lang="en-US" altLang="ko-KR" dirty="0"/>
          </a:p>
          <a:p>
            <a:r>
              <a:rPr lang="en-US" altLang="ko-KR" dirty="0"/>
              <a:t>Algorithm for the balanced symbol checking</a:t>
            </a:r>
          </a:p>
          <a:p>
            <a:pPr lvl="1"/>
            <a:r>
              <a:rPr lang="en-US" altLang="ko-KR" dirty="0"/>
              <a:t>Make an empty stack</a:t>
            </a:r>
          </a:p>
          <a:p>
            <a:pPr lvl="1"/>
            <a:r>
              <a:rPr lang="en-US" altLang="ko-KR" dirty="0"/>
              <a:t>read symbols until end of formula</a:t>
            </a:r>
          </a:p>
          <a:p>
            <a:pPr lvl="2"/>
            <a:r>
              <a:rPr lang="en-US" altLang="ko-KR" dirty="0"/>
              <a:t>if the symbol is an opening symbol push it onto the stack</a:t>
            </a:r>
          </a:p>
          <a:p>
            <a:pPr lvl="2"/>
            <a:r>
              <a:rPr lang="en-US" altLang="ko-KR" dirty="0"/>
              <a:t>if it is a closing symbol do the following</a:t>
            </a:r>
          </a:p>
          <a:p>
            <a:pPr lvl="3"/>
            <a:r>
              <a:rPr lang="en-US" altLang="ko-KR" dirty="0"/>
              <a:t>If the stack is empty report an error</a:t>
            </a:r>
          </a:p>
          <a:p>
            <a:pPr lvl="3"/>
            <a:r>
              <a:rPr lang="en-US" altLang="ko-KR" dirty="0"/>
              <a:t>Otherwise pop the stack. </a:t>
            </a:r>
          </a:p>
          <a:p>
            <a:pPr lvl="4"/>
            <a:r>
              <a:rPr lang="en-US" altLang="ko-KR" dirty="0"/>
              <a:t>If the symbol popped does not match the closing symbol report an error</a:t>
            </a:r>
          </a:p>
          <a:p>
            <a:pPr lvl="1"/>
            <a:r>
              <a:rPr lang="en-US" altLang="ko-KR" dirty="0"/>
              <a:t>At the end of the of formula if the stack is not empty report an error</a:t>
            </a:r>
          </a:p>
          <a:p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8712301" y="1189382"/>
            <a:ext cx="2422458" cy="461665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sz="2400" dirty="0"/>
              <a:t>7+{[2+(1+2)]*3}</a:t>
            </a:r>
            <a:endParaRPr lang="ko-KR" altLang="en-US" sz="2400" dirty="0"/>
          </a:p>
        </p:txBody>
      </p:sp>
      <p:sp>
        <p:nvSpPr>
          <p:cNvPr id="6" name="Rectangle 5"/>
          <p:cNvSpPr/>
          <p:nvPr/>
        </p:nvSpPr>
        <p:spPr>
          <a:xfrm>
            <a:off x="8837863" y="3411940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10846727" y="2752393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10846727" y="2183161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(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9844868" y="2806475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844868" y="3390923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10846727" y="3382380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8837863" y="4420052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[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8837863" y="5050039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9844868" y="5050039"/>
            <a:ext cx="576064" cy="432048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{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ight Arrow 14"/>
          <p:cNvSpPr/>
          <p:nvPr/>
        </p:nvSpPr>
        <p:spPr>
          <a:xfrm>
            <a:off x="8549831" y="2968418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6" name="Right Arrow 15"/>
          <p:cNvSpPr/>
          <p:nvPr/>
        </p:nvSpPr>
        <p:spPr>
          <a:xfrm>
            <a:off x="9485935" y="2968417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7" name="Right Arrow 16"/>
          <p:cNvSpPr/>
          <p:nvPr/>
        </p:nvSpPr>
        <p:spPr>
          <a:xfrm>
            <a:off x="10566055" y="2968418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8" name="Right Arrow 17"/>
          <p:cNvSpPr/>
          <p:nvPr/>
        </p:nvSpPr>
        <p:spPr>
          <a:xfrm>
            <a:off x="8549831" y="4735046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19" name="Right Arrow 18"/>
          <p:cNvSpPr/>
          <p:nvPr/>
        </p:nvSpPr>
        <p:spPr>
          <a:xfrm>
            <a:off x="9508606" y="4735045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0" name="Right Arrow 19"/>
          <p:cNvSpPr/>
          <p:nvPr/>
        </p:nvSpPr>
        <p:spPr>
          <a:xfrm>
            <a:off x="10566055" y="4735044"/>
            <a:ext cx="216024" cy="629987"/>
          </a:xfrm>
          <a:prstGeom prst="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25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16110896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43249"/>
            <a:ext cx="10353762" cy="970450"/>
          </a:xfrm>
        </p:spPr>
        <p:txBody>
          <a:bodyPr/>
          <a:lstStyle/>
          <a:p>
            <a:r>
              <a:rPr lang="en-US" altLang="ko-KR" dirty="0"/>
              <a:t>Scenario for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77049" y="1219378"/>
            <a:ext cx="4330824" cy="4925144"/>
          </a:xfrm>
        </p:spPr>
        <p:txBody>
          <a:bodyPr>
            <a:normAutofit lnSpcReduction="10000"/>
          </a:bodyPr>
          <a:lstStyle/>
          <a:p>
            <a:r>
              <a:rPr lang="en-US" altLang="ko-KR" dirty="0"/>
              <a:t>Line at an airport</a:t>
            </a:r>
          </a:p>
          <a:p>
            <a:pPr lvl="1"/>
            <a:r>
              <a:rPr lang="en-US" altLang="ko-KR" dirty="0"/>
              <a:t>A way for going in</a:t>
            </a:r>
          </a:p>
          <a:p>
            <a:pPr lvl="2"/>
            <a:r>
              <a:rPr lang="en-US" altLang="ko-KR" dirty="0"/>
              <a:t>At the end of the line</a:t>
            </a:r>
          </a:p>
          <a:p>
            <a:pPr lvl="1"/>
            <a:r>
              <a:rPr lang="en-US" altLang="ko-KR" dirty="0"/>
              <a:t>Another way for going out</a:t>
            </a:r>
          </a:p>
          <a:p>
            <a:pPr lvl="2"/>
            <a:r>
              <a:rPr lang="en-US" altLang="ko-KR" dirty="0"/>
              <a:t>At the first of the line</a:t>
            </a:r>
          </a:p>
          <a:p>
            <a:pPr lvl="1"/>
            <a:r>
              <a:rPr lang="en-US" altLang="ko-KR" dirty="0"/>
              <a:t>No one gets in the middle of the line</a:t>
            </a:r>
          </a:p>
          <a:p>
            <a:r>
              <a:rPr lang="en-US" altLang="ko-KR" dirty="0"/>
              <a:t>A scenario of a line at the airport</a:t>
            </a:r>
            <a:br>
              <a:rPr lang="en-US" altLang="ko-KR" dirty="0"/>
            </a:br>
            <a:r>
              <a:rPr lang="en-US" altLang="ko-KR" dirty="0"/>
              <a:t>= A scenario of a production line at a factory</a:t>
            </a:r>
          </a:p>
          <a:p>
            <a:pPr lvl="1"/>
            <a:r>
              <a:rPr lang="en-US" altLang="ko-KR" dirty="0"/>
              <a:t>The first product out is the first product in</a:t>
            </a:r>
          </a:p>
          <a:p>
            <a:pPr lvl="1"/>
            <a:r>
              <a:rPr lang="en-US" altLang="ko-KR" dirty="0"/>
              <a:t>How to track the production line?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26</a:t>
            </a:fld>
            <a:endParaRPr lang="ko-KR" altLang="en-US"/>
          </a:p>
        </p:txBody>
      </p:sp>
      <p:pic>
        <p:nvPicPr>
          <p:cNvPr id="2052" name="Picture 4" descr="http://brucefong.files.wordpress.com/2008/02/waiting-in-line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543602" y="1161669"/>
            <a:ext cx="3179589" cy="238469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4" name="Picture 6" descr="http://www.asconveyorsystems.co.uk/images/Economy%20conveyor%20belt%20frontpage.jpg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705117" y="3681950"/>
            <a:ext cx="2856557" cy="26871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6297230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18535"/>
            <a:ext cx="10353762" cy="970450"/>
          </a:xfrm>
        </p:spPr>
        <p:txBody>
          <a:bodyPr/>
          <a:lstStyle/>
          <a:p>
            <a:r>
              <a:rPr lang="en-US" altLang="ko-KR" dirty="0"/>
              <a:t>Structure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50286" y="988985"/>
            <a:ext cx="8727529" cy="4240215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Queues are linear like linked lists</a:t>
            </a:r>
          </a:p>
          <a:p>
            <a:pPr lvl="1"/>
            <a:r>
              <a:rPr lang="en-US" altLang="ko-KR" dirty="0"/>
              <a:t>A variation of a singly linked list</a:t>
            </a:r>
          </a:p>
          <a:p>
            <a:r>
              <a:rPr lang="en-US" altLang="ko-KR" dirty="0"/>
              <a:t>Difference</a:t>
            </a:r>
          </a:p>
          <a:p>
            <a:pPr lvl="1"/>
            <a:r>
              <a:rPr lang="en-US" altLang="ko-KR" dirty="0"/>
              <a:t>Voluntarily giving up</a:t>
            </a:r>
          </a:p>
          <a:p>
            <a:pPr lvl="2"/>
            <a:r>
              <a:rPr lang="en-US" altLang="ko-KR" dirty="0"/>
              <a:t>Access to the middle in the linked list == Same to the stacks</a:t>
            </a:r>
          </a:p>
          <a:p>
            <a:pPr lvl="2"/>
            <a:r>
              <a:rPr lang="en-US" altLang="ko-KR" dirty="0"/>
              <a:t>Only accesses to the first and the last instances in the list</a:t>
            </a:r>
          </a:p>
          <a:p>
            <a:pPr lvl="1"/>
            <a:r>
              <a:rPr lang="en-US" altLang="ko-KR" dirty="0"/>
              <a:t>The first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front instance in the queue</a:t>
            </a:r>
          </a:p>
          <a:p>
            <a:pPr lvl="1"/>
            <a:r>
              <a:rPr lang="en-US" altLang="ko-KR" dirty="0"/>
              <a:t>The last instance in the list</a:t>
            </a:r>
          </a:p>
          <a:p>
            <a:pPr marL="777240" lvl="2" indent="0">
              <a:buNone/>
            </a:pPr>
            <a:r>
              <a:rPr lang="en-US" altLang="ko-KR" dirty="0"/>
              <a:t>= The rear instance in the queue</a:t>
            </a:r>
          </a:p>
          <a:p>
            <a:r>
              <a:rPr lang="en-US" altLang="ko-KR" dirty="0"/>
              <a:t>An item is inserted at the last</a:t>
            </a:r>
          </a:p>
          <a:p>
            <a:r>
              <a:rPr lang="en-US" altLang="ko-KR" dirty="0"/>
              <a:t>An item is removed at the front</a:t>
            </a:r>
          </a:p>
          <a:p>
            <a:r>
              <a:rPr lang="en-US" altLang="ko-KR" dirty="0"/>
              <a:t>This mechanism is </a:t>
            </a:r>
            <a:r>
              <a:rPr lang="en-US" altLang="ko-KR"/>
              <a:t>called First-In-First-Out </a:t>
            </a:r>
            <a:r>
              <a:rPr lang="en-US" altLang="ko-KR" dirty="0"/>
              <a:t>(FIFO)</a:t>
            </a:r>
            <a:endParaRPr lang="ko-KR" altLang="en-US" dirty="0"/>
          </a:p>
        </p:txBody>
      </p:sp>
      <p:grpSp>
        <p:nvGrpSpPr>
          <p:cNvPr id="12" name="Group 11"/>
          <p:cNvGrpSpPr/>
          <p:nvPr/>
        </p:nvGrpSpPr>
        <p:grpSpPr>
          <a:xfrm>
            <a:off x="4474422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5" name="Rectangle 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1</a:t>
              </a:r>
            </a:p>
          </p:txBody>
        </p:sp>
        <p:sp>
          <p:nvSpPr>
            <p:cNvPr id="11" name="Rectangle 10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26" name="Straight Arrow Connector 25"/>
          <p:cNvCxnSpPr>
            <a:stCxn id="11" idx="1"/>
            <a:endCxn id="35" idx="1"/>
          </p:cNvCxnSpPr>
          <p:nvPr/>
        </p:nvCxnSpPr>
        <p:spPr>
          <a:xfrm>
            <a:off x="5698558" y="5883275"/>
            <a:ext cx="409008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2" name="Curved Right Arrow 41"/>
          <p:cNvSpPr/>
          <p:nvPr/>
        </p:nvSpPr>
        <p:spPr>
          <a:xfrm rot="5400000">
            <a:off x="10776519" y="5415891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sp>
        <p:nvSpPr>
          <p:cNvPr id="44" name="Curved Right Arrow 43"/>
          <p:cNvSpPr/>
          <p:nvPr/>
        </p:nvSpPr>
        <p:spPr>
          <a:xfrm rot="5400000">
            <a:off x="3394302" y="5415223"/>
            <a:ext cx="648072" cy="936104"/>
          </a:xfrm>
          <a:prstGeom prst="curvedRightArrow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>
              <a:solidFill>
                <a:schemeClr val="tx1"/>
              </a:solidFill>
            </a:endParaRPr>
          </a:p>
        </p:txBody>
      </p:sp>
      <p:grpSp>
        <p:nvGrpSpPr>
          <p:cNvPr id="34" name="Group 33"/>
          <p:cNvGrpSpPr/>
          <p:nvPr/>
        </p:nvGrpSpPr>
        <p:grpSpPr>
          <a:xfrm>
            <a:off x="6107566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35" name="Rectangle 3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2</a:t>
              </a:r>
            </a:p>
          </p:txBody>
        </p:sp>
        <p:sp>
          <p:nvSpPr>
            <p:cNvPr id="40" name="Rectangle 39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1" name="Group 40"/>
          <p:cNvGrpSpPr/>
          <p:nvPr/>
        </p:nvGrpSpPr>
        <p:grpSpPr>
          <a:xfrm>
            <a:off x="7642774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45" name="Rectangle 44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3</a:t>
              </a:r>
            </a:p>
          </p:txBody>
        </p:sp>
        <p:sp>
          <p:nvSpPr>
            <p:cNvPr id="46" name="Rectangle 45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grpSp>
        <p:nvGrpSpPr>
          <p:cNvPr id="47" name="Group 46"/>
          <p:cNvGrpSpPr/>
          <p:nvPr/>
        </p:nvGrpSpPr>
        <p:grpSpPr>
          <a:xfrm>
            <a:off x="9154942" y="5451227"/>
            <a:ext cx="1224136" cy="864096"/>
            <a:chOff x="6084168" y="1772816"/>
            <a:chExt cx="2611490" cy="576064"/>
          </a:xfrm>
          <a:noFill/>
        </p:grpSpPr>
        <p:sp>
          <p:nvSpPr>
            <p:cNvPr id="48" name="Rectangle 47"/>
            <p:cNvSpPr/>
            <p:nvPr/>
          </p:nvSpPr>
          <p:spPr>
            <a:xfrm>
              <a:off x="6084168" y="1772816"/>
              <a:ext cx="2304256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ko-KR" dirty="0">
                  <a:solidFill>
                    <a:schemeClr val="tx1"/>
                  </a:solidFill>
                </a:rPr>
                <a:t>Product 4</a:t>
              </a:r>
            </a:p>
          </p:txBody>
        </p:sp>
        <p:sp>
          <p:nvSpPr>
            <p:cNvPr id="49" name="Rectangle 48"/>
            <p:cNvSpPr/>
            <p:nvPr/>
          </p:nvSpPr>
          <p:spPr>
            <a:xfrm flipH="1">
              <a:off x="8388424" y="1772816"/>
              <a:ext cx="307234" cy="576064"/>
            </a:xfrm>
            <a:prstGeom prst="rect">
              <a:avLst/>
            </a:prstGeom>
            <a:grpFill/>
            <a:ln>
              <a:solidFill>
                <a:schemeClr val="tx2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ko-KR" altLang="en-US">
                <a:solidFill>
                  <a:schemeClr val="tx1"/>
                </a:solidFill>
              </a:endParaRPr>
            </a:p>
          </p:txBody>
        </p:sp>
      </p:grpSp>
      <p:cxnSp>
        <p:nvCxnSpPr>
          <p:cNvPr id="50" name="Straight Arrow Connector 49"/>
          <p:cNvCxnSpPr>
            <a:stCxn id="40" idx="1"/>
            <a:endCxn id="45" idx="1"/>
          </p:cNvCxnSpPr>
          <p:nvPr/>
        </p:nvCxnSpPr>
        <p:spPr>
          <a:xfrm>
            <a:off x="7331702" y="5883275"/>
            <a:ext cx="31107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1" name="Straight Arrow Connector 50"/>
          <p:cNvCxnSpPr>
            <a:stCxn id="46" idx="1"/>
            <a:endCxn id="48" idx="1"/>
          </p:cNvCxnSpPr>
          <p:nvPr/>
        </p:nvCxnSpPr>
        <p:spPr>
          <a:xfrm>
            <a:off x="8866910" y="5883275"/>
            <a:ext cx="288032" cy="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3063368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42456" y="134124"/>
            <a:ext cx="8435280" cy="1138138"/>
          </a:xfrm>
        </p:spPr>
        <p:txBody>
          <a:bodyPr/>
          <a:lstStyle/>
          <a:p>
            <a:r>
              <a:rPr lang="en-US" altLang="ko-KR" dirty="0"/>
              <a:t>Operation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2490" y="1239538"/>
            <a:ext cx="6688335" cy="3853773"/>
          </a:xfrm>
        </p:spPr>
        <p:txBody>
          <a:bodyPr>
            <a:normAutofit/>
          </a:bodyPr>
          <a:lstStyle/>
          <a:p>
            <a:r>
              <a:rPr lang="en-US" altLang="ko-KR" dirty="0"/>
              <a:t>Queue operation</a:t>
            </a:r>
          </a:p>
          <a:p>
            <a:pPr lvl="1"/>
            <a:r>
              <a:rPr lang="en-US" altLang="ko-KR" dirty="0" err="1"/>
              <a:t>Enqueue</a:t>
            </a:r>
            <a:endParaRPr lang="en-US" altLang="ko-KR" dirty="0"/>
          </a:p>
          <a:p>
            <a:pPr lvl="2"/>
            <a:r>
              <a:rPr lang="en-US" altLang="ko-KR" dirty="0"/>
              <a:t>= Insert an instance at the last in the linked list</a:t>
            </a:r>
          </a:p>
          <a:p>
            <a:pPr lvl="2"/>
            <a:r>
              <a:rPr lang="en-US" altLang="ko-KR" dirty="0"/>
              <a:t>= Put an instance at the rear in the queue</a:t>
            </a:r>
          </a:p>
          <a:p>
            <a:pPr lvl="1"/>
            <a:r>
              <a:rPr lang="en-US" altLang="ko-KR" dirty="0" err="1"/>
              <a:t>Dequeue</a:t>
            </a:r>
            <a:endParaRPr lang="en-US" altLang="ko-KR" dirty="0"/>
          </a:p>
          <a:p>
            <a:pPr lvl="2"/>
            <a:r>
              <a:rPr lang="en-US" altLang="ko-KR" dirty="0"/>
              <a:t>= Remove and return an instance at the first in the linked list</a:t>
            </a:r>
          </a:p>
          <a:p>
            <a:pPr lvl="2"/>
            <a:r>
              <a:rPr lang="en-US" altLang="ko-KR" dirty="0"/>
              <a:t>= Remove and return an instance at the front in the queue</a:t>
            </a:r>
            <a:endParaRPr lang="ko-KR" altLang="en-US" dirty="0"/>
          </a:p>
        </p:txBody>
      </p:sp>
      <p:pic>
        <p:nvPicPr>
          <p:cNvPr id="25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4" y="634679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48" name="Straight Arrow Connector 47"/>
          <p:cNvCxnSpPr>
            <a:stCxn id="58" idx="3"/>
            <a:endCxn id="59" idx="1"/>
          </p:cNvCxnSpPr>
          <p:nvPr/>
        </p:nvCxnSpPr>
        <p:spPr>
          <a:xfrm flipV="1">
            <a:off x="10013070" y="2150499"/>
            <a:ext cx="3943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8" name="Down Arrow 37"/>
          <p:cNvSpPr/>
          <p:nvPr/>
        </p:nvSpPr>
        <p:spPr>
          <a:xfrm>
            <a:off x="9704157" y="202630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Enqueue</a:t>
            </a:r>
            <a:r>
              <a:rPr lang="en-US" altLang="ko-KR" sz="1600" dirty="0">
                <a:solidFill>
                  <a:schemeClr val="tx1"/>
                </a:solidFill>
              </a:rPr>
              <a:t> Lee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grpSp>
        <p:nvGrpSpPr>
          <p:cNvPr id="47" name="Group 46"/>
          <p:cNvGrpSpPr/>
          <p:nvPr/>
        </p:nvGrpSpPr>
        <p:grpSpPr>
          <a:xfrm>
            <a:off x="5915657" y="4367939"/>
            <a:ext cx="2705632" cy="1882791"/>
            <a:chOff x="2015716" y="4797152"/>
            <a:chExt cx="2088232" cy="1566175"/>
          </a:xfrm>
        </p:grpSpPr>
        <p:pic>
          <p:nvPicPr>
            <p:cNvPr id="50" name="Picture 4" descr="http://brucefong.files.wordpress.com/2008/02/waiting-in-line.jpg"/>
            <p:cNvPicPr>
              <a:picLocks noChangeAspect="1" noChangeArrowheads="1"/>
            </p:cNvPicPr>
            <p:nvPr/>
          </p:nvPicPr>
          <p:blipFill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716" y="4797152"/>
              <a:ext cx="2088232" cy="156617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2" name="Picture 13" descr="http://ie.kaist.ac.kr/isyse/professor/image/pro12.jpg"/>
            <p:cNvPicPr>
              <a:picLocks noChangeAspect="1" noChangeArrowheads="1"/>
            </p:cNvPicPr>
            <p:nvPr/>
          </p:nvPicPr>
          <p:blipFill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3608446" y="5760722"/>
              <a:ext cx="495502" cy="583369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3" name="Picture 11" descr="http://ie.kaist.ac.kr/isyse/professor/image/pro11.gif"/>
            <p:cNvPicPr>
              <a:picLocks noChangeAspect="1" noChangeArrowheads="1"/>
            </p:cNvPicPr>
            <p:nvPr/>
          </p:nvPicPr>
          <p:blipFill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807804" y="5738339"/>
              <a:ext cx="475244" cy="5922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pic>
          <p:nvPicPr>
            <p:cNvPr id="55" name="Picture 15" descr="http://seslab.kaist.ac.kr/xe/files/cache/thumbnails/124/100x133.crop.jpg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2015716" y="5720693"/>
              <a:ext cx="504056" cy="642634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58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4" y="1786807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59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85" y="1770560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0" name="Picture 13" descr="http://ie.kaist.ac.kr/isyse/professor/image/pro12.jpg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95243" y="2974291"/>
            <a:ext cx="617826" cy="727385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1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07384" y="2958044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2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472718" y="2938935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3" name="Picture 11" descr="http://ie.kaist.ac.kr/isyse/professor/image/pro11.gif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69571" y="4229214"/>
            <a:ext cx="609771" cy="759877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4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450019" y="4206543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pic>
        <p:nvPicPr>
          <p:cNvPr id="65" name="Picture 15" descr="http://seslab.kaist.ac.kr/xe/files/cache/thumbnails/124/100x133.crop.jpg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353459" y="5525358"/>
            <a:ext cx="625882" cy="797953"/>
          </a:xfrm>
          <a:prstGeom prst="rect">
            <a:avLst/>
          </a:prstGeom>
          <a:noFill/>
          <a:ln>
            <a:solidFill>
              <a:schemeClr val="tx1"/>
            </a:solidFill>
          </a:ln>
        </p:spPr>
      </p:pic>
      <p:cxnSp>
        <p:nvCxnSpPr>
          <p:cNvPr id="68" name="Straight Arrow Connector 67"/>
          <p:cNvCxnSpPr>
            <a:stCxn id="60" idx="3"/>
            <a:endCxn id="61" idx="1"/>
          </p:cNvCxnSpPr>
          <p:nvPr/>
        </p:nvCxnSpPr>
        <p:spPr>
          <a:xfrm flipV="1">
            <a:off x="10013069" y="3337983"/>
            <a:ext cx="394314" cy="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1" name="Straight Arrow Connector 70"/>
          <p:cNvCxnSpPr>
            <a:stCxn id="61" idx="3"/>
            <a:endCxn id="62" idx="1"/>
          </p:cNvCxnSpPr>
          <p:nvPr/>
        </p:nvCxnSpPr>
        <p:spPr>
          <a:xfrm flipV="1">
            <a:off x="11017154" y="3337912"/>
            <a:ext cx="455564" cy="71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4" name="Straight Arrow Connector 73"/>
          <p:cNvCxnSpPr>
            <a:stCxn id="63" idx="3"/>
            <a:endCxn id="64" idx="1"/>
          </p:cNvCxnSpPr>
          <p:nvPr/>
        </p:nvCxnSpPr>
        <p:spPr>
          <a:xfrm flipV="1">
            <a:off x="9979341" y="4605520"/>
            <a:ext cx="470678" cy="3633"/>
          </a:xfrm>
          <a:prstGeom prst="straightConnector1">
            <a:avLst/>
          </a:prstGeom>
          <a:ln w="38100">
            <a:solidFill>
              <a:schemeClr val="tx1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7" name="Down Arrow 76"/>
          <p:cNvSpPr/>
          <p:nvPr/>
        </p:nvSpPr>
        <p:spPr>
          <a:xfrm>
            <a:off x="9704157" y="1338511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Enqueue</a:t>
            </a:r>
            <a:r>
              <a:rPr lang="en-US" altLang="ko-KR" sz="1600" dirty="0">
                <a:solidFill>
                  <a:schemeClr val="tx1"/>
                </a:solidFill>
              </a:rPr>
              <a:t> Shin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78" name="Down Arrow 77"/>
          <p:cNvSpPr/>
          <p:nvPr/>
        </p:nvSpPr>
        <p:spPr>
          <a:xfrm>
            <a:off x="9704157" y="2542242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Enqueue</a:t>
            </a:r>
            <a:r>
              <a:rPr lang="en-US" altLang="ko-KR" sz="1400" dirty="0">
                <a:solidFill>
                  <a:schemeClr val="tx1"/>
                </a:solidFill>
              </a:rPr>
              <a:t> Moon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79" name="Down Arrow 78"/>
          <p:cNvSpPr/>
          <p:nvPr/>
        </p:nvSpPr>
        <p:spPr>
          <a:xfrm>
            <a:off x="9704157" y="3739261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 err="1">
                <a:solidFill>
                  <a:schemeClr val="tx1"/>
                </a:solidFill>
              </a:rPr>
              <a:t>Dequeue</a:t>
            </a:r>
            <a:r>
              <a:rPr lang="en-US" altLang="ko-KR" sz="1600" dirty="0">
                <a:solidFill>
                  <a:schemeClr val="tx1"/>
                </a:solidFill>
              </a:rPr>
              <a:t> Lee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80" name="Down Arrow 79"/>
          <p:cNvSpPr/>
          <p:nvPr/>
        </p:nvSpPr>
        <p:spPr>
          <a:xfrm>
            <a:off x="9776164" y="5049546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Dequeue</a:t>
            </a:r>
            <a:r>
              <a:rPr lang="en-US" altLang="ko-KR" sz="1400" dirty="0">
                <a:solidFill>
                  <a:schemeClr val="tx1"/>
                </a:solidFill>
              </a:rPr>
              <a:t> Shin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81" name="Down Arrow 80"/>
          <p:cNvSpPr/>
          <p:nvPr/>
        </p:nvSpPr>
        <p:spPr>
          <a:xfrm>
            <a:off x="9704157" y="6323310"/>
            <a:ext cx="1872208" cy="432048"/>
          </a:xfrm>
          <a:prstGeom prst="downArrow">
            <a:avLst>
              <a:gd name="adj1" fmla="val 75026"/>
              <a:gd name="adj2" fmla="val 50000"/>
            </a:avLst>
          </a:prstGeom>
          <a:noFill/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400" dirty="0" err="1">
                <a:solidFill>
                  <a:schemeClr val="tx1"/>
                </a:solidFill>
              </a:rPr>
              <a:t>Dequeue</a:t>
            </a:r>
            <a:r>
              <a:rPr lang="en-US" altLang="ko-KR" sz="1400" dirty="0">
                <a:solidFill>
                  <a:schemeClr val="tx1"/>
                </a:solidFill>
              </a:rPr>
              <a:t> Moon</a:t>
            </a:r>
            <a:endParaRPr lang="ko-KR" altLang="en-US" sz="1400" dirty="0">
              <a:solidFill>
                <a:schemeClr val="tx1"/>
              </a:solidFill>
            </a:endParaRPr>
          </a:p>
        </p:txBody>
      </p:sp>
      <p:sp>
        <p:nvSpPr>
          <p:cNvPr id="28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28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49129412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1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3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5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39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1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4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77" grpId="0" animBg="1"/>
      <p:bldP spid="78" grpId="0" animBg="1"/>
      <p:bldP spid="79" grpId="0" animBg="1"/>
      <p:bldP spid="80" grpId="0" animBg="1"/>
      <p:bldP spid="81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9614"/>
            <a:ext cx="10353762" cy="970450"/>
          </a:xfrm>
        </p:spPr>
        <p:txBody>
          <a:bodyPr/>
          <a:lstStyle/>
          <a:p>
            <a:r>
              <a:rPr lang="en-US" altLang="ko-KR" dirty="0"/>
              <a:t>Implementation of Queue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711147" y="921525"/>
            <a:ext cx="7994822" cy="195348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Python code of a queue</a:t>
            </a:r>
          </a:p>
          <a:p>
            <a:pPr lvl="1"/>
            <a:r>
              <a:rPr lang="en-US" altLang="ko-KR" dirty="0"/>
              <a:t>Utilizing a singly linked list</a:t>
            </a:r>
          </a:p>
          <a:p>
            <a:pPr lvl="1"/>
            <a:r>
              <a:rPr lang="en-US" altLang="ko-KR" dirty="0"/>
              <a:t>To </a:t>
            </a:r>
            <a:r>
              <a:rPr lang="en-US" altLang="ko-KR" dirty="0" err="1"/>
              <a:t>enqueue</a:t>
            </a:r>
            <a:r>
              <a:rPr lang="en-US" altLang="ko-KR" dirty="0"/>
              <a:t>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r>
              <a:rPr lang="en-US" altLang="ko-KR" dirty="0"/>
              <a:t>To </a:t>
            </a:r>
            <a:r>
              <a:rPr lang="en-US" altLang="ko-KR" dirty="0" err="1"/>
              <a:t>dequeue</a:t>
            </a:r>
            <a:r>
              <a:rPr lang="en-US" altLang="ko-KR" dirty="0"/>
              <a:t> an instance</a:t>
            </a:r>
          </a:p>
          <a:p>
            <a:pPr lvl="2"/>
            <a:r>
              <a:rPr lang="en-US" altLang="ko-KR" dirty="0"/>
              <a:t>1 retrieval count</a:t>
            </a:r>
          </a:p>
          <a:p>
            <a:pPr lvl="1"/>
            <a:endParaRPr lang="ko-KR" altLang="en-US" dirty="0"/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29</a:t>
            </a:fld>
            <a:endParaRPr lang="ko-KR" altLang="en-US"/>
          </a:p>
        </p:txBody>
      </p:sp>
      <p:grpSp>
        <p:nvGrpSpPr>
          <p:cNvPr id="8" name="그룹 7">
            <a:extLst>
              <a:ext uri="{FF2B5EF4-FFF2-40B4-BE49-F238E27FC236}">
                <a16:creationId xmlns:a16="http://schemas.microsoft.com/office/drawing/2014/main" id="{EE53DFB0-E8E6-41FE-898E-107E2762469E}"/>
              </a:ext>
            </a:extLst>
          </p:cNvPr>
          <p:cNvGrpSpPr/>
          <p:nvPr/>
        </p:nvGrpSpPr>
        <p:grpSpPr>
          <a:xfrm>
            <a:off x="5061183" y="2875005"/>
            <a:ext cx="6381750" cy="3381375"/>
            <a:chOff x="5061183" y="2875005"/>
            <a:chExt cx="6381750" cy="3381375"/>
          </a:xfrm>
        </p:grpSpPr>
        <p:pic>
          <p:nvPicPr>
            <p:cNvPr id="5" name="그림 4">
              <a:extLst>
                <a:ext uri="{FF2B5EF4-FFF2-40B4-BE49-F238E27FC236}">
                  <a16:creationId xmlns:a16="http://schemas.microsoft.com/office/drawing/2014/main" id="{C98B003C-CB26-4FF4-A6B7-396ED8EF5DA0}"/>
                </a:ext>
              </a:extLst>
            </p:cNvPr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5061183" y="2875005"/>
              <a:ext cx="6381750" cy="3381375"/>
            </a:xfrm>
            <a:prstGeom prst="rect">
              <a:avLst/>
            </a:prstGeom>
          </p:spPr>
        </p:pic>
        <p:pic>
          <p:nvPicPr>
            <p:cNvPr id="7" name="그림 6">
              <a:extLst>
                <a:ext uri="{FF2B5EF4-FFF2-40B4-BE49-F238E27FC236}">
                  <a16:creationId xmlns:a16="http://schemas.microsoft.com/office/drawing/2014/main" id="{22298EB3-7AE3-4A1F-8955-F65B8081CE2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/>
            <a:stretch>
              <a:fillRect/>
            </a:stretch>
          </p:blipFill>
          <p:spPr>
            <a:xfrm>
              <a:off x="7573951" y="5608680"/>
              <a:ext cx="2667000" cy="647700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314710276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ko-KR" dirty="0"/>
              <a:t>Array for List</a:t>
            </a:r>
            <a:endParaRPr lang="ko-KR" alt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5CD3E9B-A789-4DCF-960C-49E4EDB7DF3D}" type="slidenum">
              <a:rPr lang="ko-KR" altLang="en-US" smtClean="0"/>
              <a:t>3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1046153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981199" y="609600"/>
            <a:ext cx="9286357" cy="827021"/>
          </a:xfrm>
        </p:spPr>
        <p:txBody>
          <a:bodyPr/>
          <a:lstStyle/>
          <a:p>
            <a:r>
              <a:rPr lang="en-US" altLang="ko-KR" dirty="0"/>
              <a:t>Scenario for List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223655" y="1575707"/>
            <a:ext cx="5410944" cy="4925144"/>
          </a:xfrm>
        </p:spPr>
        <p:txBody>
          <a:bodyPr>
            <a:normAutofit fontScale="92500" lnSpcReduction="20000"/>
          </a:bodyPr>
          <a:lstStyle/>
          <a:p>
            <a:r>
              <a:rPr lang="en-US" altLang="ko-KR" dirty="0"/>
              <a:t>You are looking for </a:t>
            </a:r>
            <a:r>
              <a:rPr lang="en-US" altLang="ko-KR" dirty="0" err="1"/>
              <a:t>Koh</a:t>
            </a:r>
            <a:r>
              <a:rPr lang="en-US" altLang="ko-KR" dirty="0"/>
              <a:t> in the mass public</a:t>
            </a:r>
          </a:p>
          <a:p>
            <a:pPr lvl="1"/>
            <a:r>
              <a:rPr lang="en-US" altLang="ko-KR" dirty="0"/>
              <a:t>You are going to ask one by one “Are you Ms. </a:t>
            </a:r>
            <a:r>
              <a:rPr lang="en-US" altLang="ko-KR" dirty="0" err="1"/>
              <a:t>Koh</a:t>
            </a:r>
            <a:r>
              <a:rPr lang="en-US" altLang="ko-KR" dirty="0"/>
              <a:t>?”</a:t>
            </a:r>
          </a:p>
          <a:p>
            <a:pPr lvl="1"/>
            <a:r>
              <a:rPr lang="en-US" altLang="ko-KR" dirty="0"/>
              <a:t>Sometimes, you ask the question to a person multiple times</a:t>
            </a:r>
          </a:p>
          <a:p>
            <a:pPr lvl="1"/>
            <a:r>
              <a:rPr lang="en-US" altLang="ko-KR" dirty="0"/>
              <a:t>You realize that this is not going to work!</a:t>
            </a:r>
          </a:p>
          <a:p>
            <a:pPr lvl="1"/>
            <a:r>
              <a:rPr lang="en-US" altLang="ko-KR" dirty="0"/>
              <a:t>So, you line up the people and again ask the question one-by-one</a:t>
            </a:r>
          </a:p>
          <a:p>
            <a:r>
              <a:rPr lang="en-US" altLang="ko-KR" dirty="0"/>
              <a:t>You are looking for a restroom on the floor</a:t>
            </a:r>
          </a:p>
          <a:p>
            <a:pPr lvl="1"/>
            <a:r>
              <a:rPr lang="en-US" altLang="ko-KR" dirty="0"/>
              <a:t>The floor has a long corridor, and every room has an entrance to the corridor</a:t>
            </a:r>
          </a:p>
          <a:p>
            <a:pPr lvl="1"/>
            <a:r>
              <a:rPr lang="en-US" altLang="ko-KR" dirty="0"/>
              <a:t>You only need to follow the corridor</a:t>
            </a:r>
          </a:p>
          <a:p>
            <a:r>
              <a:rPr lang="en-US" altLang="ko-KR" dirty="0"/>
              <a:t>You have a dump of information of customers </a:t>
            </a:r>
          </a:p>
          <a:p>
            <a:pPr lvl="1"/>
            <a:r>
              <a:rPr lang="en-US" altLang="ko-KR" dirty="0"/>
              <a:t>How to store, search, and manipulate the information</a:t>
            </a:r>
          </a:p>
          <a:p>
            <a:r>
              <a:rPr lang="en-US" altLang="ko-KR" dirty="0"/>
              <a:t>You line them up as a </a:t>
            </a:r>
            <a:r>
              <a:rPr lang="en-US" altLang="ko-KR" b="1" i="1" dirty="0"/>
              <a:t>list</a:t>
            </a:r>
            <a:r>
              <a:rPr lang="en-US" altLang="ko-KR" dirty="0"/>
              <a:t>!</a:t>
            </a:r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4</a:t>
            </a:fld>
            <a:endParaRPr lang="ko-KR" altLang="en-US"/>
          </a:p>
        </p:txBody>
      </p:sp>
      <p:pic>
        <p:nvPicPr>
          <p:cNvPr id="1026" name="Picture 2" descr="http://naturalpatriot.org/wp-content/uploads/2007/10/voters.jpg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2632373"/>
            <a:ext cx="2632957" cy="185264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30" name="Picture 6" descr="http://ciaranmcg94.files.wordpress.com/2011/04/int_corridor_05-28-09_final-color-tile.jpg"/>
          <p:cNvPicPr>
            <a:picLocks noChangeAspect="1" noChangeArrowheads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4648597"/>
            <a:ext cx="2632957" cy="197471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5" name="Down Arrow 4"/>
          <p:cNvSpPr/>
          <p:nvPr/>
        </p:nvSpPr>
        <p:spPr>
          <a:xfrm>
            <a:off x="9289874" y="2200324"/>
            <a:ext cx="2448272" cy="360040"/>
          </a:xfrm>
          <a:prstGeom prst="downArrow">
            <a:avLst>
              <a:gd name="adj1" fmla="val 70372"/>
              <a:gd name="adj2" fmla="val 50000"/>
            </a:avLst>
          </a:prstGeom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032" name="Picture 8" descr="http://www.intifada-palestine.com/wp-content/uploads/2011/07/mass_demo_for_qadaffi_july_72.jpg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97532" y="374766"/>
            <a:ext cx="2632957" cy="17535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27312861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702379" y="181794"/>
            <a:ext cx="9430592" cy="896971"/>
          </a:xfrm>
        </p:spPr>
        <p:txBody>
          <a:bodyPr/>
          <a:lstStyle/>
          <a:p>
            <a:r>
              <a:rPr lang="en-US" altLang="ko-KR" dirty="0"/>
              <a:t>Abstract Data Types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68385" y="1078765"/>
            <a:ext cx="9323615" cy="5501649"/>
          </a:xfrm>
        </p:spPr>
        <p:txBody>
          <a:bodyPr>
            <a:normAutofit/>
          </a:bodyPr>
          <a:lstStyle/>
          <a:p>
            <a:r>
              <a:rPr lang="en-US" altLang="ko-KR" dirty="0"/>
              <a:t>An abstract data type (ADT) is an abstraction of a data structure</a:t>
            </a:r>
          </a:p>
          <a:p>
            <a:pPr lvl="1"/>
            <a:r>
              <a:rPr lang="en-US" altLang="ko-KR" dirty="0"/>
              <a:t>An ADT specifies:</a:t>
            </a:r>
          </a:p>
          <a:p>
            <a:pPr lvl="2"/>
            <a:r>
              <a:rPr lang="en-US" altLang="ko-KR" dirty="0"/>
              <a:t>Data stored</a:t>
            </a:r>
          </a:p>
          <a:p>
            <a:pPr lvl="2"/>
            <a:r>
              <a:rPr lang="en-US" altLang="ko-KR" dirty="0"/>
              <a:t>Operations on the data</a:t>
            </a:r>
          </a:p>
          <a:p>
            <a:pPr lvl="2"/>
            <a:r>
              <a:rPr lang="en-US" altLang="ko-KR" dirty="0"/>
              <a:t>Error conditions associated with operations</a:t>
            </a:r>
          </a:p>
          <a:p>
            <a:r>
              <a:rPr lang="en-US" altLang="ko-KR" dirty="0"/>
              <a:t>Example: ADT modeling a simple stock trading system</a:t>
            </a:r>
          </a:p>
          <a:p>
            <a:pPr lvl="1"/>
            <a:r>
              <a:rPr lang="en-US" altLang="ko-KR" dirty="0"/>
              <a:t>The data stored are buy/sell orders</a:t>
            </a:r>
          </a:p>
          <a:p>
            <a:pPr lvl="1"/>
            <a:r>
              <a:rPr lang="en-US" altLang="ko-KR" dirty="0"/>
              <a:t>The operations supported are</a:t>
            </a:r>
          </a:p>
          <a:p>
            <a:pPr lvl="2"/>
            <a:r>
              <a:rPr lang="en-US" altLang="ko-KR" dirty="0"/>
              <a:t>order buy(stock, shares, price)</a:t>
            </a:r>
          </a:p>
          <a:p>
            <a:pPr lvl="2"/>
            <a:r>
              <a:rPr lang="en-US" altLang="ko-KR" dirty="0"/>
              <a:t>order sell(stock, shares, price)</a:t>
            </a:r>
          </a:p>
          <a:p>
            <a:pPr lvl="2"/>
            <a:r>
              <a:rPr lang="en-US" altLang="ko-KR" dirty="0"/>
              <a:t>void cancel(order)</a:t>
            </a:r>
          </a:p>
          <a:p>
            <a:pPr lvl="1"/>
            <a:r>
              <a:rPr lang="en-US" altLang="ko-KR" dirty="0"/>
              <a:t>Error conditions:</a:t>
            </a:r>
          </a:p>
          <a:p>
            <a:pPr lvl="2"/>
            <a:r>
              <a:rPr lang="en-US" altLang="ko-KR" dirty="0"/>
              <a:t>Buy/sell a nonexistent stock</a:t>
            </a:r>
          </a:p>
          <a:p>
            <a:pPr lvl="2"/>
            <a:r>
              <a:rPr lang="en-US" altLang="ko-KR" dirty="0"/>
              <a:t>Cancel a nonexistent order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5</a:t>
            </a:fld>
            <a:endParaRPr lang="ko-KR" altLang="en-US"/>
          </a:p>
        </p:txBody>
      </p:sp>
      <p:grpSp>
        <p:nvGrpSpPr>
          <p:cNvPr id="15" name="Group 14"/>
          <p:cNvGrpSpPr/>
          <p:nvPr/>
        </p:nvGrpSpPr>
        <p:grpSpPr>
          <a:xfrm>
            <a:off x="7968208" y="4530918"/>
            <a:ext cx="2148160" cy="1850411"/>
            <a:chOff x="5664200" y="3866226"/>
            <a:chExt cx="2148160" cy="1850411"/>
          </a:xfrm>
        </p:grpSpPr>
        <p:grpSp>
          <p:nvGrpSpPr>
            <p:cNvPr id="6" name="Group 5"/>
            <p:cNvGrpSpPr>
              <a:grpSpLocks/>
            </p:cNvGrpSpPr>
            <p:nvPr/>
          </p:nvGrpSpPr>
          <p:grpSpPr bwMode="auto">
            <a:xfrm>
              <a:off x="5670823" y="4437112"/>
              <a:ext cx="2141537" cy="1279525"/>
              <a:chOff x="2355" y="1713"/>
              <a:chExt cx="1349" cy="806"/>
            </a:xfrm>
          </p:grpSpPr>
          <p:sp>
            <p:nvSpPr>
              <p:cNvPr id="7" name="Freeform 6"/>
              <p:cNvSpPr>
                <a:spLocks/>
              </p:cNvSpPr>
              <p:nvPr/>
            </p:nvSpPr>
            <p:spPr bwMode="auto">
              <a:xfrm>
                <a:off x="2355" y="1713"/>
                <a:ext cx="1349" cy="806"/>
              </a:xfrm>
              <a:custGeom>
                <a:avLst/>
                <a:gdLst>
                  <a:gd name="T0" fmla="*/ 257 w 1512"/>
                  <a:gd name="T1" fmla="*/ 33 h 1411"/>
                  <a:gd name="T2" fmla="*/ 433 w 1512"/>
                  <a:gd name="T3" fmla="*/ 21 h 1411"/>
                  <a:gd name="T4" fmla="*/ 433 w 1512"/>
                  <a:gd name="T5" fmla="*/ 115 h 1411"/>
                  <a:gd name="T6" fmla="*/ 51 w 1512"/>
                  <a:gd name="T7" fmla="*/ 262 h 1411"/>
                  <a:gd name="T8" fmla="*/ 166 w 1512"/>
                  <a:gd name="T9" fmla="*/ 434 h 1411"/>
                  <a:gd name="T10" fmla="*/ 1045 w 1512"/>
                  <a:gd name="T11" fmla="*/ 419 h 1411"/>
                  <a:gd name="T12" fmla="*/ 1121 w 1512"/>
                  <a:gd name="T13" fmla="*/ 243 h 1411"/>
                  <a:gd name="T14" fmla="*/ 708 w 1512"/>
                  <a:gd name="T15" fmla="*/ 106 h 1411"/>
                  <a:gd name="T16" fmla="*/ 761 w 1512"/>
                  <a:gd name="T17" fmla="*/ 11 h 1411"/>
                  <a:gd name="T18" fmla="*/ 945 w 1512"/>
                  <a:gd name="T19" fmla="*/ 36 h 1411"/>
                  <a:gd name="T20" fmla="*/ 0 60000 65536"/>
                  <a:gd name="T21" fmla="*/ 0 60000 65536"/>
                  <a:gd name="T22" fmla="*/ 0 60000 65536"/>
                  <a:gd name="T23" fmla="*/ 0 60000 65536"/>
                  <a:gd name="T24" fmla="*/ 0 60000 65536"/>
                  <a:gd name="T25" fmla="*/ 0 60000 65536"/>
                  <a:gd name="T26" fmla="*/ 0 60000 65536"/>
                  <a:gd name="T27" fmla="*/ 0 60000 65536"/>
                  <a:gd name="T28" fmla="*/ 0 60000 65536"/>
                  <a:gd name="T29" fmla="*/ 0 60000 65536"/>
                  <a:gd name="T30" fmla="*/ 0 w 1512"/>
                  <a:gd name="T31" fmla="*/ 0 h 1411"/>
                  <a:gd name="T32" fmla="*/ 1512 w 1512"/>
                  <a:gd name="T33" fmla="*/ 1411 h 1411"/>
                </a:gdLst>
                <a:ahLst/>
                <a:cxnLst>
                  <a:cxn ang="T20">
                    <a:pos x="T0" y="T1"/>
                  </a:cxn>
                  <a:cxn ang="T21">
                    <a:pos x="T2" y="T3"/>
                  </a:cxn>
                  <a:cxn ang="T22">
                    <a:pos x="T4" y="T5"/>
                  </a:cxn>
                  <a:cxn ang="T23">
                    <a:pos x="T6" y="T7"/>
                  </a:cxn>
                  <a:cxn ang="T24">
                    <a:pos x="T8" y="T9"/>
                  </a:cxn>
                  <a:cxn ang="T25">
                    <a:pos x="T10" y="T11"/>
                  </a:cxn>
                  <a:cxn ang="T26">
                    <a:pos x="T12" y="T13"/>
                  </a:cxn>
                  <a:cxn ang="T27">
                    <a:pos x="T14" y="T15"/>
                  </a:cxn>
                  <a:cxn ang="T28">
                    <a:pos x="T16" y="T17"/>
                  </a:cxn>
                  <a:cxn ang="T29">
                    <a:pos x="T18" y="T19"/>
                  </a:cxn>
                </a:cxnLst>
                <a:rect l="T30" t="T31" r="T32" b="T33"/>
                <a:pathLst>
                  <a:path w="1512" h="1411">
                    <a:moveTo>
                      <a:pt x="323" y="102"/>
                    </a:moveTo>
                    <a:cubicBezTo>
                      <a:pt x="360" y="96"/>
                      <a:pt x="507" y="22"/>
                      <a:pt x="544" y="63"/>
                    </a:cubicBezTo>
                    <a:cubicBezTo>
                      <a:pt x="581" y="104"/>
                      <a:pt x="624" y="228"/>
                      <a:pt x="544" y="351"/>
                    </a:cubicBezTo>
                    <a:cubicBezTo>
                      <a:pt x="464" y="474"/>
                      <a:pt x="120" y="640"/>
                      <a:pt x="64" y="803"/>
                    </a:cubicBezTo>
                    <a:cubicBezTo>
                      <a:pt x="8" y="966"/>
                      <a:pt x="0" y="1251"/>
                      <a:pt x="208" y="1331"/>
                    </a:cubicBezTo>
                    <a:cubicBezTo>
                      <a:pt x="416" y="1411"/>
                      <a:pt x="1112" y="1381"/>
                      <a:pt x="1312" y="1283"/>
                    </a:cubicBezTo>
                    <a:cubicBezTo>
                      <a:pt x="1512" y="1185"/>
                      <a:pt x="1478" y="905"/>
                      <a:pt x="1408" y="745"/>
                    </a:cubicBezTo>
                    <a:cubicBezTo>
                      <a:pt x="1338" y="585"/>
                      <a:pt x="964" y="441"/>
                      <a:pt x="889" y="323"/>
                    </a:cubicBezTo>
                    <a:cubicBezTo>
                      <a:pt x="814" y="205"/>
                      <a:pt x="906" y="70"/>
                      <a:pt x="956" y="35"/>
                    </a:cubicBezTo>
                    <a:cubicBezTo>
                      <a:pt x="1006" y="0"/>
                      <a:pt x="1139" y="95"/>
                      <a:pt x="1187" y="111"/>
                    </a:cubicBezTo>
                  </a:path>
                </a:pathLst>
              </a:custGeom>
              <a:noFill/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8" name="Oval 7"/>
              <p:cNvSpPr>
                <a:spLocks noChangeArrowheads="1"/>
              </p:cNvSpPr>
              <p:nvPr/>
            </p:nvSpPr>
            <p:spPr bwMode="auto">
              <a:xfrm>
                <a:off x="2621" y="208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9" name="Oval 8"/>
              <p:cNvSpPr>
                <a:spLocks noChangeArrowheads="1"/>
              </p:cNvSpPr>
              <p:nvPr/>
            </p:nvSpPr>
            <p:spPr bwMode="auto">
              <a:xfrm>
                <a:off x="3150" y="208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0" name="Oval 9"/>
              <p:cNvSpPr>
                <a:spLocks noChangeArrowheads="1"/>
              </p:cNvSpPr>
              <p:nvPr/>
            </p:nvSpPr>
            <p:spPr bwMode="auto">
              <a:xfrm>
                <a:off x="2841" y="2151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1" name="Oval 10"/>
              <p:cNvSpPr>
                <a:spLocks noChangeArrowheads="1"/>
              </p:cNvSpPr>
              <p:nvPr/>
            </p:nvSpPr>
            <p:spPr bwMode="auto">
              <a:xfrm>
                <a:off x="3302" y="2236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2" name="Oval 11"/>
              <p:cNvSpPr>
                <a:spLocks noChangeArrowheads="1"/>
              </p:cNvSpPr>
              <p:nvPr/>
            </p:nvSpPr>
            <p:spPr bwMode="auto">
              <a:xfrm>
                <a:off x="2572" y="2324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  <p:sp>
            <p:nvSpPr>
              <p:cNvPr id="13" name="Oval 12"/>
              <p:cNvSpPr>
                <a:spLocks noChangeArrowheads="1"/>
              </p:cNvSpPr>
              <p:nvPr/>
            </p:nvSpPr>
            <p:spPr bwMode="auto">
              <a:xfrm>
                <a:off x="2965" y="2353"/>
                <a:ext cx="173" cy="115"/>
              </a:xfrm>
              <a:prstGeom prst="ellipse">
                <a:avLst/>
              </a:prstGeom>
              <a:solidFill>
                <a:srgbClr val="CCFFFF"/>
              </a:solidFill>
              <a:ln w="9525">
                <a:solidFill>
                  <a:schemeClr val="tx1"/>
                </a:solidFill>
                <a:round/>
                <a:headEnd/>
                <a:tailEnd/>
              </a:ln>
            </p:spPr>
            <p:txBody>
              <a:bodyPr wrap="none" lIns="0" tIns="0" rIns="0" bIns="0" anchor="ctr"/>
              <a:lstStyle>
                <a:defPPr>
                  <a:defRPr lang="en-US"/>
                </a:defPPr>
                <a:lvl1pPr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1pPr>
                <a:lvl2pPr marL="4572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2pPr>
                <a:lvl3pPr marL="9144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3pPr>
                <a:lvl4pPr marL="13716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4pPr>
                <a:lvl5pPr marL="1828800" algn="ctr" rtl="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5pPr>
                <a:lvl6pPr marL="22860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6pPr>
                <a:lvl7pPr marL="27432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7pPr>
                <a:lvl8pPr marL="32004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8pPr>
                <a:lvl9pPr marL="3657600" algn="l" defTabSz="914400" rtl="0" eaLnBrk="1" latinLnBrk="0" hangingPunct="1">
                  <a:defRPr sz="1200" kern="1200">
                    <a:solidFill>
                      <a:schemeClr val="tx1"/>
                    </a:solidFill>
                    <a:latin typeface="Tahoma" pitchFamily="34" charset="0"/>
                    <a:ea typeface="굴림" pitchFamily="50" charset="-127"/>
                    <a:cs typeface="+mn-cs"/>
                  </a:defRPr>
                </a:lvl9pPr>
              </a:lstStyle>
              <a:p>
                <a:endParaRPr lang="ko-KR" altLang="en-US"/>
              </a:p>
            </p:txBody>
          </p:sp>
        </p:grpSp>
        <p:sp>
          <p:nvSpPr>
            <p:cNvPr id="5" name="Freeform 4"/>
            <p:cNvSpPr/>
            <p:nvPr/>
          </p:nvSpPr>
          <p:spPr>
            <a:xfrm>
              <a:off x="6790267" y="3970867"/>
              <a:ext cx="965200" cy="609600"/>
            </a:xfrm>
            <a:custGeom>
              <a:avLst/>
              <a:gdLst>
                <a:gd name="connsiteX0" fmla="*/ 0 w 965200"/>
                <a:gd name="connsiteY0" fmla="*/ 609600 h 609600"/>
                <a:gd name="connsiteX1" fmla="*/ 296333 w 965200"/>
                <a:gd name="connsiteY1" fmla="*/ 127000 h 609600"/>
                <a:gd name="connsiteX2" fmla="*/ 965200 w 965200"/>
                <a:gd name="connsiteY2" fmla="*/ 0 h 60960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</a:cxnLst>
              <a:rect l="l" t="t" r="r" b="b"/>
              <a:pathLst>
                <a:path w="965200" h="609600">
                  <a:moveTo>
                    <a:pt x="0" y="609600"/>
                  </a:moveTo>
                  <a:cubicBezTo>
                    <a:pt x="67733" y="419100"/>
                    <a:pt x="135466" y="228600"/>
                    <a:pt x="296333" y="127000"/>
                  </a:cubicBezTo>
                  <a:cubicBezTo>
                    <a:pt x="457200" y="25400"/>
                    <a:pt x="826911" y="21167"/>
                    <a:pt x="965200" y="0"/>
                  </a:cubicBezTo>
                </a:path>
              </a:pathLst>
            </a:cu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  <p:sp>
          <p:nvSpPr>
            <p:cNvPr id="14" name="Freeform 13"/>
            <p:cNvSpPr/>
            <p:nvPr/>
          </p:nvSpPr>
          <p:spPr>
            <a:xfrm>
              <a:off x="5664200" y="3866226"/>
              <a:ext cx="957769" cy="688841"/>
            </a:xfrm>
            <a:custGeom>
              <a:avLst/>
              <a:gdLst>
                <a:gd name="connsiteX0" fmla="*/ 0 w 957769"/>
                <a:gd name="connsiteY0" fmla="*/ 223174 h 688841"/>
                <a:gd name="connsiteX1" fmla="*/ 575733 w 957769"/>
                <a:gd name="connsiteY1" fmla="*/ 3041 h 688841"/>
                <a:gd name="connsiteX2" fmla="*/ 905933 w 957769"/>
                <a:gd name="connsiteY2" fmla="*/ 367107 h 688841"/>
                <a:gd name="connsiteX3" fmla="*/ 956733 w 957769"/>
                <a:gd name="connsiteY3" fmla="*/ 688841 h 688841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</a:cxnLst>
              <a:rect l="l" t="t" r="r" b="b"/>
              <a:pathLst>
                <a:path w="957769" h="688841">
                  <a:moveTo>
                    <a:pt x="0" y="223174"/>
                  </a:moveTo>
                  <a:cubicBezTo>
                    <a:pt x="212372" y="101113"/>
                    <a:pt x="424744" y="-20948"/>
                    <a:pt x="575733" y="3041"/>
                  </a:cubicBezTo>
                  <a:cubicBezTo>
                    <a:pt x="726722" y="27030"/>
                    <a:pt x="842433" y="252807"/>
                    <a:pt x="905933" y="367107"/>
                  </a:cubicBezTo>
                  <a:cubicBezTo>
                    <a:pt x="969433" y="481407"/>
                    <a:pt x="956733" y="688841"/>
                    <a:pt x="956733" y="688841"/>
                  </a:cubicBezTo>
                </a:path>
              </a:pathLst>
            </a:custGeom>
            <a:ln w="38100"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  <p:txBody>
            <a:bodyPr rtlCol="0" anchor="ctr"/>
            <a:lstStyle/>
            <a:p>
              <a:pPr algn="ctr"/>
              <a:endParaRPr lang="ko-KR" altLang="en-US"/>
            </a:p>
          </p:txBody>
        </p:sp>
      </p:grpSp>
      <p:sp>
        <p:nvSpPr>
          <p:cNvPr id="16" name="TextBox 15"/>
          <p:cNvSpPr txBox="1"/>
          <p:nvPr/>
        </p:nvSpPr>
        <p:spPr>
          <a:xfrm>
            <a:off x="8421968" y="4161585"/>
            <a:ext cx="13637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Operations</a:t>
            </a:r>
            <a:endParaRPr lang="ko-KR" altLang="en-US" b="1" dirty="0"/>
          </a:p>
        </p:txBody>
      </p:sp>
      <p:sp>
        <p:nvSpPr>
          <p:cNvPr id="18" name="TextBox 17"/>
          <p:cNvSpPr txBox="1"/>
          <p:nvPr/>
        </p:nvSpPr>
        <p:spPr>
          <a:xfrm>
            <a:off x="8389124" y="5881807"/>
            <a:ext cx="1423659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b="1" dirty="0"/>
              <a:t>Data Stored</a:t>
            </a:r>
            <a:endParaRPr lang="ko-KR" altLang="en-US" b="1" dirty="0"/>
          </a:p>
        </p:txBody>
      </p:sp>
    </p:spTree>
    <p:extLst>
      <p:ext uri="{BB962C8B-B14F-4D97-AF65-F5344CB8AC3E}">
        <p14:creationId xmlns:p14="http://schemas.microsoft.com/office/powerpoint/2010/main" val="417932915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632252" y="388032"/>
            <a:ext cx="10353762" cy="970450"/>
          </a:xfrm>
        </p:spPr>
        <p:txBody>
          <a:bodyPr/>
          <a:lstStyle/>
          <a:p>
            <a:r>
              <a:rPr lang="en-US" altLang="ko-KR" dirty="0"/>
              <a:t>Creating a List by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699657" y="1378632"/>
            <a:ext cx="8435280" cy="2404864"/>
          </a:xfrm>
        </p:spPr>
        <p:txBody>
          <a:bodyPr/>
          <a:lstStyle/>
          <a:p>
            <a:r>
              <a:rPr lang="en-US" altLang="ko-KR" dirty="0"/>
              <a:t>Array (in our Python example, List, yet we will use only its index function)</a:t>
            </a:r>
          </a:p>
          <a:p>
            <a:pPr lvl="1"/>
            <a:r>
              <a:rPr lang="en-US" altLang="ko-KR" dirty="0"/>
              <a:t>Each element is accessible by index</a:t>
            </a:r>
          </a:p>
          <a:p>
            <a:pPr lvl="1"/>
            <a:r>
              <a:rPr lang="en-US" altLang="ko-KR" dirty="0"/>
              <a:t>Index is typically zero or a positive integer</a:t>
            </a:r>
          </a:p>
          <a:p>
            <a:pPr lvl="1"/>
            <a:r>
              <a:rPr lang="en-US" altLang="ko-KR" dirty="0"/>
              <a:t>Very simple creation </a:t>
            </a:r>
          </a:p>
          <a:p>
            <a:pPr lvl="2"/>
            <a:r>
              <a:rPr lang="en-US" altLang="ko-KR" dirty="0"/>
              <a:t>That’s why people use it</a:t>
            </a:r>
          </a:p>
          <a:p>
            <a:pPr lvl="2"/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6</a:t>
            </a:fld>
            <a:endParaRPr lang="ko-KR" altLang="en-US"/>
          </a:p>
        </p:txBody>
      </p:sp>
      <p:sp>
        <p:nvSpPr>
          <p:cNvPr id="6" name="Rectangle 5"/>
          <p:cNvSpPr/>
          <p:nvPr/>
        </p:nvSpPr>
        <p:spPr>
          <a:xfrm>
            <a:off x="5293973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230077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166181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8102285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9038389" y="5355417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293973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230077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166181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5" name="Rectangle 14"/>
          <p:cNvSpPr/>
          <p:nvPr/>
        </p:nvSpPr>
        <p:spPr>
          <a:xfrm>
            <a:off x="8102285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6" name="Rectangle 15"/>
          <p:cNvSpPr/>
          <p:nvPr/>
        </p:nvSpPr>
        <p:spPr>
          <a:xfrm>
            <a:off x="9038389" y="398726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1" name="Straight Arrow Connector 20"/>
          <p:cNvCxnSpPr>
            <a:stCxn id="12" idx="2"/>
            <a:endCxn id="6" idx="0"/>
          </p:cNvCxnSpPr>
          <p:nvPr/>
        </p:nvCxnSpPr>
        <p:spPr>
          <a:xfrm>
            <a:off x="5690017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Straight Arrow Connector 23"/>
          <p:cNvCxnSpPr>
            <a:stCxn id="13" idx="2"/>
            <a:endCxn id="7" idx="0"/>
          </p:cNvCxnSpPr>
          <p:nvPr/>
        </p:nvCxnSpPr>
        <p:spPr>
          <a:xfrm>
            <a:off x="6626121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Straight Arrow Connector 26"/>
          <p:cNvCxnSpPr>
            <a:stCxn id="14" idx="2"/>
            <a:endCxn id="8" idx="0"/>
          </p:cNvCxnSpPr>
          <p:nvPr/>
        </p:nvCxnSpPr>
        <p:spPr>
          <a:xfrm>
            <a:off x="7562225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15" idx="2"/>
            <a:endCxn id="9" idx="0"/>
          </p:cNvCxnSpPr>
          <p:nvPr/>
        </p:nvCxnSpPr>
        <p:spPr>
          <a:xfrm>
            <a:off x="8498329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16" idx="2"/>
            <a:endCxn id="10" idx="0"/>
          </p:cNvCxnSpPr>
          <p:nvPr/>
        </p:nvCxnSpPr>
        <p:spPr>
          <a:xfrm>
            <a:off x="9434433" y="4635337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11" name="그림 10">
            <a:extLst>
              <a:ext uri="{FF2B5EF4-FFF2-40B4-BE49-F238E27FC236}">
                <a16:creationId xmlns:a16="http://schemas.microsoft.com/office/drawing/2014/main" id="{A6E88156-30B9-4B73-85A2-A694BDA48DD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166181" y="3142625"/>
            <a:ext cx="4657150" cy="3931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11854840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38238" y="242207"/>
            <a:ext cx="10353762" cy="970450"/>
          </a:xfrm>
        </p:spPr>
        <p:txBody>
          <a:bodyPr/>
          <a:lstStyle/>
          <a:p>
            <a:r>
              <a:rPr lang="en-US" altLang="ko-KR" dirty="0"/>
              <a:t>Search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905643" y="1232807"/>
            <a:ext cx="8435280" cy="1108720"/>
          </a:xfrm>
        </p:spPr>
        <p:txBody>
          <a:bodyPr>
            <a:normAutofit fontScale="92500" lnSpcReduction="10000"/>
          </a:bodyPr>
          <a:lstStyle/>
          <a:p>
            <a:r>
              <a:rPr lang="en-US" altLang="ko-KR" dirty="0"/>
              <a:t>Let’s find ‘d’ and ‘c’ from the list in an array</a:t>
            </a:r>
          </a:p>
          <a:p>
            <a:pPr lvl="1"/>
            <a:r>
              <a:rPr lang="en-US" altLang="ko-KR" dirty="0"/>
              <a:t>Of course, you can use ‘</a:t>
            </a:r>
            <a:r>
              <a:rPr lang="en-US" altLang="ko-KR" i="1" dirty="0"/>
              <a:t>in</a:t>
            </a:r>
            <a:r>
              <a:rPr lang="en-US" altLang="ko-KR" dirty="0"/>
              <a:t>’, but we commit ourselves to use indexes only</a:t>
            </a:r>
          </a:p>
          <a:p>
            <a:r>
              <a:rPr lang="en-US" altLang="ko-KR" dirty="0"/>
              <a:t>Then, navigating from the first to the last until hit is the only way</a:t>
            </a:r>
          </a:p>
          <a:p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4212131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5148235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84339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20443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56547" y="4573775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4212131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5148235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84339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20443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56547" y="3205623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4608175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5544279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6480383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7416487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8352591" y="3853695"/>
            <a:ext cx="0" cy="720080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ular Callout 19"/>
          <p:cNvSpPr/>
          <p:nvPr/>
        </p:nvSpPr>
        <p:spPr>
          <a:xfrm>
            <a:off x="2987995" y="5581887"/>
            <a:ext cx="1512168" cy="576064"/>
          </a:xfrm>
          <a:prstGeom prst="wedgeRectCallout">
            <a:avLst>
              <a:gd name="adj1" fmla="val 54129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x[0]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1" name="Rectangular Callout 20"/>
          <p:cNvSpPr/>
          <p:nvPr/>
        </p:nvSpPr>
        <p:spPr>
          <a:xfrm>
            <a:off x="4644179" y="5581887"/>
            <a:ext cx="1512168" cy="576064"/>
          </a:xfrm>
          <a:prstGeom prst="wedgeRectCallout">
            <a:avLst>
              <a:gd name="adj1" fmla="val 7152"/>
              <a:gd name="adj2" fmla="val -10760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x[1]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2" name="Rectangular Callout 21"/>
          <p:cNvSpPr/>
          <p:nvPr/>
        </p:nvSpPr>
        <p:spPr>
          <a:xfrm>
            <a:off x="6228355" y="5581887"/>
            <a:ext cx="1512168" cy="576064"/>
          </a:xfrm>
          <a:prstGeom prst="wedgeRectCallout">
            <a:avLst>
              <a:gd name="adj1" fmla="val -28830"/>
              <a:gd name="adj2" fmla="val -111537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x[2] == ‘d’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True: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3" name="TextBox 22"/>
          <p:cNvSpPr txBox="1"/>
          <p:nvPr/>
        </p:nvSpPr>
        <p:spPr>
          <a:xfrm>
            <a:off x="7884540" y="5293855"/>
            <a:ext cx="2554545" cy="92333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three</a:t>
            </a:r>
            <a:r>
              <a:rPr lang="en-US" altLang="ko-KR" dirty="0"/>
              <a:t> retrievals,</a:t>
            </a:r>
          </a:p>
          <a:p>
            <a:r>
              <a:rPr lang="en-US" altLang="ko-KR" dirty="0"/>
              <a:t>we found the hit!</a:t>
            </a:r>
            <a:br>
              <a:rPr lang="en-US" altLang="ko-KR" dirty="0"/>
            </a:br>
            <a:r>
              <a:rPr lang="en-US" altLang="ko-KR" dirty="0"/>
              <a:t>(maximum N retrievals)</a:t>
            </a:r>
          </a:p>
        </p:txBody>
      </p:sp>
      <p:sp>
        <p:nvSpPr>
          <p:cNvPr id="24" name="Rectangular Callout 23"/>
          <p:cNvSpPr/>
          <p:nvPr/>
        </p:nvSpPr>
        <p:spPr>
          <a:xfrm>
            <a:off x="3276027" y="2413535"/>
            <a:ext cx="1512168" cy="576064"/>
          </a:xfrm>
          <a:prstGeom prst="wedgeRectCallout">
            <a:avLst>
              <a:gd name="adj1" fmla="val 37637"/>
              <a:gd name="adj2" fmla="val 90486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x[0]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5" name="Rectangular Callout 24"/>
          <p:cNvSpPr/>
          <p:nvPr/>
        </p:nvSpPr>
        <p:spPr>
          <a:xfrm>
            <a:off x="4860203" y="2413535"/>
            <a:ext cx="1512168" cy="576064"/>
          </a:xfrm>
          <a:prstGeom prst="wedgeRectCallout">
            <a:avLst>
              <a:gd name="adj1" fmla="val -1343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x[1]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6" name="Rectangular Callout 25"/>
          <p:cNvSpPr/>
          <p:nvPr/>
        </p:nvSpPr>
        <p:spPr>
          <a:xfrm>
            <a:off x="6444379" y="2413535"/>
            <a:ext cx="1512168" cy="576064"/>
          </a:xfrm>
          <a:prstGeom prst="wedgeRectCallout">
            <a:avLst>
              <a:gd name="adj1" fmla="val -43322"/>
              <a:gd name="adj2" fmla="val 85239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x[2]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7" name="Rectangular Callout 26"/>
          <p:cNvSpPr/>
          <p:nvPr/>
        </p:nvSpPr>
        <p:spPr>
          <a:xfrm>
            <a:off x="8028555" y="2413535"/>
            <a:ext cx="1512168" cy="576064"/>
          </a:xfrm>
          <a:prstGeom prst="wedgeRectCallout">
            <a:avLst>
              <a:gd name="adj1" fmla="val -85301"/>
              <a:gd name="adj2" fmla="val 87862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x[3]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8" name="Rectangular Callout 27"/>
          <p:cNvSpPr/>
          <p:nvPr/>
        </p:nvSpPr>
        <p:spPr>
          <a:xfrm>
            <a:off x="9612731" y="2413535"/>
            <a:ext cx="1512168" cy="576064"/>
          </a:xfrm>
          <a:prstGeom prst="wedgeRectCallout">
            <a:avLst>
              <a:gd name="adj1" fmla="val -111788"/>
              <a:gd name="adj2" fmla="val 86550"/>
            </a:avLst>
          </a:prstGeom>
          <a:solidFill>
            <a:schemeClr val="bg2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sz="1600" dirty="0">
                <a:solidFill>
                  <a:schemeClr val="tx1"/>
                </a:solidFill>
              </a:rPr>
              <a:t>x[4] == ‘c’ </a:t>
            </a:r>
            <a:br>
              <a:rPr lang="en-US" altLang="ko-KR" sz="1600" dirty="0">
                <a:solidFill>
                  <a:schemeClr val="tx1"/>
                </a:solidFill>
              </a:rPr>
            </a:br>
            <a:r>
              <a:rPr lang="en-US" altLang="ko-KR" sz="1600" dirty="0">
                <a:solidFill>
                  <a:schemeClr val="tx1"/>
                </a:solidFill>
                <a:sym typeface="Wingdings" pitchFamily="2" charset="2"/>
              </a:rPr>
              <a:t> False: No hit!</a:t>
            </a:r>
            <a:endParaRPr lang="ko-KR" altLang="en-US" sz="1600" dirty="0">
              <a:solidFill>
                <a:schemeClr val="tx1"/>
              </a:solidFill>
            </a:endParaRPr>
          </a:p>
        </p:txBody>
      </p:sp>
      <p:sp>
        <p:nvSpPr>
          <p:cNvPr id="29" name="TextBox 28"/>
          <p:cNvSpPr txBox="1"/>
          <p:nvPr/>
        </p:nvSpPr>
        <p:spPr>
          <a:xfrm>
            <a:off x="9108675" y="3135357"/>
            <a:ext cx="2228302" cy="1200329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altLang="ko-KR" dirty="0"/>
              <a:t>After </a:t>
            </a:r>
            <a:r>
              <a:rPr lang="en-US" altLang="ko-KR" b="1" dirty="0"/>
              <a:t>five </a:t>
            </a:r>
            <a:r>
              <a:rPr lang="en-US" altLang="ko-KR" dirty="0"/>
              <a:t>retrievals,</a:t>
            </a:r>
          </a:p>
          <a:p>
            <a:r>
              <a:rPr lang="en-US" altLang="ko-KR" dirty="0"/>
              <a:t>we found that there</a:t>
            </a:r>
            <a:br>
              <a:rPr lang="en-US" altLang="ko-KR" dirty="0"/>
            </a:br>
            <a:r>
              <a:rPr lang="en-US" altLang="ko-KR" dirty="0"/>
              <a:t>will be no hit!</a:t>
            </a:r>
            <a:br>
              <a:rPr lang="en-US" altLang="ko-KR" dirty="0"/>
            </a:br>
            <a:r>
              <a:rPr lang="en-US" altLang="ko-KR" dirty="0"/>
              <a:t>(always N retrievals)</a:t>
            </a:r>
          </a:p>
        </p:txBody>
      </p:sp>
      <p:sp>
        <p:nvSpPr>
          <p:cNvPr id="30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7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369526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219" y="270287"/>
            <a:ext cx="10353762" cy="970450"/>
          </a:xfrm>
        </p:spPr>
        <p:txBody>
          <a:bodyPr/>
          <a:lstStyle/>
          <a:p>
            <a:r>
              <a:rPr lang="en-US" altLang="ko-KR" sz="4800" dirty="0"/>
              <a:t>Insert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430234" y="1310037"/>
            <a:ext cx="9677401" cy="2693873"/>
          </a:xfrm>
        </p:spPr>
        <p:txBody>
          <a:bodyPr>
            <a:normAutofit/>
          </a:bodyPr>
          <a:lstStyle/>
          <a:p>
            <a:r>
              <a:rPr lang="en-US" altLang="ko-KR" dirty="0"/>
              <a:t>Let’s insert ‘c’ between ‘b’ and ‘d’ in the list </a:t>
            </a:r>
            <a:r>
              <a:rPr lang="en-US" altLang="ko-KR" i="1" dirty="0"/>
              <a:t>( a = insert position index )</a:t>
            </a:r>
          </a:p>
          <a:p>
            <a:pPr lvl="1"/>
            <a:r>
              <a:rPr lang="en-US" altLang="ko-KR" dirty="0"/>
              <a:t>First, make new list, or y, with six cells</a:t>
            </a:r>
          </a:p>
          <a:p>
            <a:pPr lvl="1"/>
            <a:r>
              <a:rPr lang="en-US" altLang="ko-KR" dirty="0"/>
              <a:t>Second, copy the reference links of x[0:a-1] to y[0:a-1]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a)</a:t>
            </a:r>
          </a:p>
          <a:p>
            <a:pPr lvl="1"/>
            <a:r>
              <a:rPr lang="en-US" altLang="ko-KR" dirty="0"/>
              <a:t>Third, put a reference link to ‘c’ in y[a]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1)</a:t>
            </a:r>
          </a:p>
          <a:p>
            <a:pPr lvl="1"/>
            <a:r>
              <a:rPr lang="en-US" altLang="ko-KR" dirty="0"/>
              <a:t>Fourth, copy the reference links of x[a:] to y[a+1:]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n-a-1)</a:t>
            </a:r>
          </a:p>
          <a:p>
            <a:pPr lvl="1"/>
            <a:r>
              <a:rPr lang="en-US" altLang="ko-KR" dirty="0"/>
              <a:t>Fifth, change x’s reference to y’s reference </a:t>
            </a:r>
          </a:p>
          <a:p>
            <a:pPr lvl="1"/>
            <a:r>
              <a:rPr lang="en-US" altLang="ko-KR" dirty="0"/>
              <a:t>Total count of retrievals = a + 1 + n – a – 1 = n</a:t>
            </a:r>
          </a:p>
          <a:p>
            <a:endParaRPr lang="ko-KR" altLang="en-US" dirty="0"/>
          </a:p>
        </p:txBody>
      </p:sp>
      <p:sp>
        <p:nvSpPr>
          <p:cNvPr id="5" name="Rectangle 4"/>
          <p:cNvSpPr/>
          <p:nvPr/>
        </p:nvSpPr>
        <p:spPr>
          <a:xfrm>
            <a:off x="3233986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70090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42298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6978402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14506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33986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70090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6042298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6978402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14506" y="400391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2"/>
            <a:endCxn id="5" idx="0"/>
          </p:cNvCxnSpPr>
          <p:nvPr/>
        </p:nvCxnSpPr>
        <p:spPr>
          <a:xfrm>
            <a:off x="3630030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2"/>
            <a:endCxn id="6" idx="0"/>
          </p:cNvCxnSpPr>
          <p:nvPr/>
        </p:nvCxnSpPr>
        <p:spPr>
          <a:xfrm>
            <a:off x="4566134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2"/>
            <a:endCxn id="7" idx="0"/>
          </p:cNvCxnSpPr>
          <p:nvPr/>
        </p:nvCxnSpPr>
        <p:spPr>
          <a:xfrm>
            <a:off x="6438342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2"/>
            <a:endCxn id="8" idx="0"/>
          </p:cNvCxnSpPr>
          <p:nvPr/>
        </p:nvCxnSpPr>
        <p:spPr>
          <a:xfrm>
            <a:off x="7374446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2"/>
            <a:endCxn id="9" idx="0"/>
          </p:cNvCxnSpPr>
          <p:nvPr/>
        </p:nvCxnSpPr>
        <p:spPr>
          <a:xfrm>
            <a:off x="8310550" y="4651982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33986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70090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06194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42298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6978402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14506" y="587611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y[5]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06194" y="494001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‘c’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0" idx="0"/>
            <a:endCxn id="5" idx="2"/>
          </p:cNvCxnSpPr>
          <p:nvPr/>
        </p:nvCxnSpPr>
        <p:spPr>
          <a:xfrm flipV="1">
            <a:off x="3630030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0"/>
            <a:endCxn id="6" idx="2"/>
          </p:cNvCxnSpPr>
          <p:nvPr/>
        </p:nvCxnSpPr>
        <p:spPr>
          <a:xfrm flipV="1">
            <a:off x="4566134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0"/>
            <a:endCxn id="26" idx="2"/>
          </p:cNvCxnSpPr>
          <p:nvPr/>
        </p:nvCxnSpPr>
        <p:spPr>
          <a:xfrm flipV="1">
            <a:off x="5502238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0"/>
            <a:endCxn id="7" idx="2"/>
          </p:cNvCxnSpPr>
          <p:nvPr/>
        </p:nvCxnSpPr>
        <p:spPr>
          <a:xfrm flipV="1">
            <a:off x="6438342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0"/>
            <a:endCxn id="8" idx="2"/>
          </p:cNvCxnSpPr>
          <p:nvPr/>
        </p:nvCxnSpPr>
        <p:spPr>
          <a:xfrm flipV="1">
            <a:off x="7374446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0"/>
            <a:endCxn id="9" idx="2"/>
          </p:cNvCxnSpPr>
          <p:nvPr/>
        </p:nvCxnSpPr>
        <p:spPr>
          <a:xfrm flipV="1">
            <a:off x="8310550" y="5588086"/>
            <a:ext cx="0" cy="288032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Slide Number Placeholder 3"/>
          <p:cNvSpPr>
            <a:spLocks noGrp="1"/>
          </p:cNvSpPr>
          <p:nvPr>
            <p:ph type="sldNum" sz="quarter" idx="12"/>
          </p:nvPr>
        </p:nvSpPr>
        <p:spPr>
          <a:xfrm>
            <a:off x="11280577" y="6620808"/>
            <a:ext cx="828212" cy="216024"/>
          </a:xfrm>
        </p:spPr>
        <p:txBody>
          <a:bodyPr/>
          <a:lstStyle/>
          <a:p>
            <a:r>
              <a:rPr lang="en-US" altLang="ko-KR" dirty="0"/>
              <a:t>8</a:t>
            </a:r>
            <a:endParaRPr lang="ko-KR" altLang="en-US" dirty="0"/>
          </a:p>
        </p:txBody>
      </p:sp>
      <p:pic>
        <p:nvPicPr>
          <p:cNvPr id="4" name="그림 3">
            <a:extLst>
              <a:ext uri="{FF2B5EF4-FFF2-40B4-BE49-F238E27FC236}">
                <a16:creationId xmlns:a16="http://schemas.microsoft.com/office/drawing/2014/main" id="{C9D71E46-F8DE-42C0-89FA-6AE896AA75C4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02638" y="3580400"/>
            <a:ext cx="2726098" cy="28825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337645623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819219" y="305714"/>
            <a:ext cx="10353762" cy="970450"/>
          </a:xfrm>
        </p:spPr>
        <p:txBody>
          <a:bodyPr/>
          <a:lstStyle/>
          <a:p>
            <a:r>
              <a:rPr lang="en-US" altLang="ko-KR" sz="4800" dirty="0"/>
              <a:t>Delete procedure in array</a:t>
            </a:r>
            <a:endParaRPr lang="ko-KR" alt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855640" y="1369007"/>
            <a:ext cx="9286356" cy="2474938"/>
          </a:xfrm>
        </p:spPr>
        <p:txBody>
          <a:bodyPr>
            <a:normAutofit/>
          </a:bodyPr>
          <a:lstStyle/>
          <a:p>
            <a:r>
              <a:rPr lang="en-US" altLang="ko-KR" dirty="0"/>
              <a:t>Let’s remove ‘d’ in the list </a:t>
            </a:r>
            <a:r>
              <a:rPr lang="en-US" altLang="ko-KR" i="1" dirty="0"/>
              <a:t>( a = delete position index )</a:t>
            </a:r>
          </a:p>
          <a:p>
            <a:pPr lvl="1"/>
            <a:r>
              <a:rPr lang="en-US" altLang="ko-KR" dirty="0"/>
              <a:t>First, make new list, or y, with five cells</a:t>
            </a:r>
          </a:p>
          <a:p>
            <a:pPr lvl="1"/>
            <a:r>
              <a:rPr lang="en-US" altLang="ko-KR" dirty="0"/>
              <a:t>Second, copy the reference links of x[0:a-1] to y[0:a-1]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a)</a:t>
            </a:r>
          </a:p>
          <a:p>
            <a:pPr lvl="1"/>
            <a:r>
              <a:rPr lang="en-US" altLang="ko-KR" dirty="0"/>
              <a:t>Third, copy the reference links of x[a+1:] to y[a:] </a:t>
            </a:r>
            <a:r>
              <a:rPr lang="en-US" altLang="ko-KR" i="1" dirty="0"/>
              <a:t>(retrieval </a:t>
            </a:r>
            <a:r>
              <a:rPr lang="en-US" altLang="ko-KR" i="1" dirty="0" err="1"/>
              <a:t>cnt</a:t>
            </a:r>
            <a:r>
              <a:rPr lang="en-US" altLang="ko-KR" i="1" dirty="0"/>
              <a:t>.: n-a-1)</a:t>
            </a:r>
          </a:p>
          <a:p>
            <a:pPr lvl="1"/>
            <a:r>
              <a:rPr lang="en-US" altLang="ko-KR" dirty="0"/>
              <a:t>Fifth, change x’s reference to y’s reference </a:t>
            </a:r>
          </a:p>
          <a:p>
            <a:pPr lvl="1"/>
            <a:r>
              <a:rPr lang="en-US" altLang="ko-KR" dirty="0"/>
              <a:t>Total count of retrievals = a + n – a – 1 = n - 1</a:t>
            </a:r>
          </a:p>
          <a:p>
            <a:endParaRPr lang="ko-KR" alt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7F92C22C-EC2B-4071-B4C5-3756ABCA11CF}" type="slidenum">
              <a:rPr lang="ko-KR" altLang="en-US" smtClean="0"/>
              <a:t>9</a:t>
            </a:fld>
            <a:endParaRPr lang="ko-KR" altLang="en-US"/>
          </a:p>
        </p:txBody>
      </p:sp>
      <p:sp>
        <p:nvSpPr>
          <p:cNvPr id="5" name="Rectangle 4"/>
          <p:cNvSpPr/>
          <p:nvPr/>
        </p:nvSpPr>
        <p:spPr>
          <a:xfrm>
            <a:off x="3258479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‘a’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6" name="Rectangle 5"/>
          <p:cNvSpPr/>
          <p:nvPr/>
        </p:nvSpPr>
        <p:spPr>
          <a:xfrm>
            <a:off x="4194583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‘b’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7" name="Rectangle 6"/>
          <p:cNvSpPr/>
          <p:nvPr/>
        </p:nvSpPr>
        <p:spPr>
          <a:xfrm>
            <a:off x="6066791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‘d’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8" name="Rectangle 7"/>
          <p:cNvSpPr/>
          <p:nvPr/>
        </p:nvSpPr>
        <p:spPr>
          <a:xfrm>
            <a:off x="7002895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‘e’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9" name="Rectangle 8"/>
          <p:cNvSpPr/>
          <p:nvPr/>
        </p:nvSpPr>
        <p:spPr>
          <a:xfrm>
            <a:off x="7938999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‘f’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0" name="Rectangle 9"/>
          <p:cNvSpPr/>
          <p:nvPr/>
        </p:nvSpPr>
        <p:spPr>
          <a:xfrm>
            <a:off x="3258479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1" name="Rectangle 10"/>
          <p:cNvSpPr/>
          <p:nvPr/>
        </p:nvSpPr>
        <p:spPr>
          <a:xfrm>
            <a:off x="4194583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2" name="Rectangle 11"/>
          <p:cNvSpPr/>
          <p:nvPr/>
        </p:nvSpPr>
        <p:spPr>
          <a:xfrm>
            <a:off x="5130687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3" name="Rectangle 12"/>
          <p:cNvSpPr/>
          <p:nvPr/>
        </p:nvSpPr>
        <p:spPr>
          <a:xfrm>
            <a:off x="7002895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14" name="Rectangle 13"/>
          <p:cNvSpPr/>
          <p:nvPr/>
        </p:nvSpPr>
        <p:spPr>
          <a:xfrm>
            <a:off x="7938999" y="5664980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y[4]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15" name="Straight Arrow Connector 14"/>
          <p:cNvCxnSpPr>
            <a:stCxn id="10" idx="0"/>
            <a:endCxn id="5" idx="2"/>
          </p:cNvCxnSpPr>
          <p:nvPr/>
        </p:nvCxnSpPr>
        <p:spPr>
          <a:xfrm flipV="1">
            <a:off x="3654523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6" name="Straight Arrow Connector 15"/>
          <p:cNvCxnSpPr>
            <a:stCxn id="11" idx="0"/>
            <a:endCxn id="6" idx="2"/>
          </p:cNvCxnSpPr>
          <p:nvPr/>
        </p:nvCxnSpPr>
        <p:spPr>
          <a:xfrm flipV="1">
            <a:off x="4590627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7" name="Straight Arrow Connector 16"/>
          <p:cNvCxnSpPr>
            <a:stCxn id="12" idx="0"/>
            <a:endCxn id="26" idx="2"/>
          </p:cNvCxnSpPr>
          <p:nvPr/>
        </p:nvCxnSpPr>
        <p:spPr>
          <a:xfrm flipV="1">
            <a:off x="5526731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8" name="Straight Arrow Connector 17"/>
          <p:cNvCxnSpPr>
            <a:stCxn id="13" idx="0"/>
            <a:endCxn id="8" idx="2"/>
          </p:cNvCxnSpPr>
          <p:nvPr/>
        </p:nvCxnSpPr>
        <p:spPr>
          <a:xfrm flipV="1">
            <a:off x="7398939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Straight Arrow Connector 18"/>
          <p:cNvCxnSpPr>
            <a:stCxn id="14" idx="0"/>
            <a:endCxn id="9" idx="2"/>
          </p:cNvCxnSpPr>
          <p:nvPr/>
        </p:nvCxnSpPr>
        <p:spPr>
          <a:xfrm flipV="1">
            <a:off x="8335043" y="5448956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0" name="Rectangle 19"/>
          <p:cNvSpPr/>
          <p:nvPr/>
        </p:nvSpPr>
        <p:spPr>
          <a:xfrm>
            <a:off x="3258479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x[0]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1" name="Rectangle 20"/>
          <p:cNvSpPr/>
          <p:nvPr/>
        </p:nvSpPr>
        <p:spPr>
          <a:xfrm>
            <a:off x="4194583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x[1]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2" name="Rectangle 21"/>
          <p:cNvSpPr/>
          <p:nvPr/>
        </p:nvSpPr>
        <p:spPr>
          <a:xfrm>
            <a:off x="5130687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x[2]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3" name="Rectangle 22"/>
          <p:cNvSpPr/>
          <p:nvPr/>
        </p:nvSpPr>
        <p:spPr>
          <a:xfrm>
            <a:off x="6066791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x[3]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4" name="Rectangle 23"/>
          <p:cNvSpPr/>
          <p:nvPr/>
        </p:nvSpPr>
        <p:spPr>
          <a:xfrm>
            <a:off x="7002895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x[4]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5" name="Rectangle 24"/>
          <p:cNvSpPr/>
          <p:nvPr/>
        </p:nvSpPr>
        <p:spPr>
          <a:xfrm>
            <a:off x="7938999" y="3936788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x[5]</a:t>
            </a:r>
            <a:endParaRPr lang="ko-KR" altLang="en-US" dirty="0">
              <a:solidFill>
                <a:schemeClr val="tx1"/>
              </a:solidFill>
            </a:endParaRPr>
          </a:p>
        </p:txBody>
      </p:sp>
      <p:sp>
        <p:nvSpPr>
          <p:cNvPr id="26" name="Rectangle 25"/>
          <p:cNvSpPr/>
          <p:nvPr/>
        </p:nvSpPr>
        <p:spPr>
          <a:xfrm>
            <a:off x="5130687" y="4800884"/>
            <a:ext cx="792088" cy="648072"/>
          </a:xfrm>
          <a:prstGeom prst="rect">
            <a:avLst/>
          </a:prstGeom>
          <a:noFill/>
          <a:ln>
            <a:solidFill>
              <a:schemeClr val="tx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ko-KR" dirty="0">
                <a:solidFill>
                  <a:schemeClr val="tx1"/>
                </a:solidFill>
              </a:rPr>
              <a:t>‘c’</a:t>
            </a:r>
            <a:endParaRPr lang="ko-KR" altLang="en-US" dirty="0">
              <a:solidFill>
                <a:schemeClr val="tx1"/>
              </a:solidFill>
            </a:endParaRPr>
          </a:p>
        </p:txBody>
      </p:sp>
      <p:cxnSp>
        <p:nvCxnSpPr>
          <p:cNvPr id="27" name="Straight Arrow Connector 26"/>
          <p:cNvCxnSpPr>
            <a:stCxn id="20" idx="2"/>
            <a:endCxn id="5" idx="0"/>
          </p:cNvCxnSpPr>
          <p:nvPr/>
        </p:nvCxnSpPr>
        <p:spPr>
          <a:xfrm>
            <a:off x="3654523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Straight Arrow Connector 29"/>
          <p:cNvCxnSpPr>
            <a:stCxn id="21" idx="2"/>
            <a:endCxn id="6" idx="0"/>
          </p:cNvCxnSpPr>
          <p:nvPr/>
        </p:nvCxnSpPr>
        <p:spPr>
          <a:xfrm>
            <a:off x="4590627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Straight Arrow Connector 32"/>
          <p:cNvCxnSpPr>
            <a:stCxn id="22" idx="2"/>
            <a:endCxn id="26" idx="0"/>
          </p:cNvCxnSpPr>
          <p:nvPr/>
        </p:nvCxnSpPr>
        <p:spPr>
          <a:xfrm>
            <a:off x="5526731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6" name="Straight Arrow Connector 35"/>
          <p:cNvCxnSpPr>
            <a:stCxn id="23" idx="2"/>
            <a:endCxn id="7" idx="0"/>
          </p:cNvCxnSpPr>
          <p:nvPr/>
        </p:nvCxnSpPr>
        <p:spPr>
          <a:xfrm>
            <a:off x="6462835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9" name="Straight Arrow Connector 38"/>
          <p:cNvCxnSpPr>
            <a:stCxn id="24" idx="2"/>
            <a:endCxn id="8" idx="0"/>
          </p:cNvCxnSpPr>
          <p:nvPr/>
        </p:nvCxnSpPr>
        <p:spPr>
          <a:xfrm>
            <a:off x="7398939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Straight Arrow Connector 41"/>
          <p:cNvCxnSpPr>
            <a:stCxn id="25" idx="2"/>
            <a:endCxn id="9" idx="0"/>
          </p:cNvCxnSpPr>
          <p:nvPr/>
        </p:nvCxnSpPr>
        <p:spPr>
          <a:xfrm>
            <a:off x="8335043" y="4584860"/>
            <a:ext cx="0" cy="216024"/>
          </a:xfrm>
          <a:prstGeom prst="straightConnector1">
            <a:avLst/>
          </a:prstGeom>
          <a:ln w="38100">
            <a:solidFill>
              <a:schemeClr val="tx2"/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9" name="그림 28">
            <a:extLst>
              <a:ext uri="{FF2B5EF4-FFF2-40B4-BE49-F238E27FC236}">
                <a16:creationId xmlns:a16="http://schemas.microsoft.com/office/drawing/2014/main" id="{8A0F24B6-E65C-4E02-B546-D31D499262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012796" y="3155780"/>
            <a:ext cx="3095993" cy="329020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2829869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테마1">
  <a:themeElements>
    <a:clrScheme name="근접">
      <a:dk1>
        <a:srgbClr val="2F2B20"/>
      </a:dk1>
      <a:lt1>
        <a:srgbClr val="FFFFFF"/>
      </a:lt1>
      <a:dk2>
        <a:srgbClr val="675E47"/>
      </a:dk2>
      <a:lt2>
        <a:srgbClr val="DFDCB7"/>
      </a:lt2>
      <a:accent1>
        <a:srgbClr val="A9A57C"/>
      </a:accent1>
      <a:accent2>
        <a:srgbClr val="9CBEBD"/>
      </a:accent2>
      <a:accent3>
        <a:srgbClr val="D2CB6C"/>
      </a:accent3>
      <a:accent4>
        <a:srgbClr val="95A39D"/>
      </a:accent4>
      <a:accent5>
        <a:srgbClr val="C89F5D"/>
      </a:accent5>
      <a:accent6>
        <a:srgbClr val="B1A089"/>
      </a:accent6>
      <a:hlink>
        <a:srgbClr val="D25814"/>
      </a:hlink>
      <a:folHlink>
        <a:srgbClr val="849A0A"/>
      </a:folHlink>
    </a:clrScheme>
    <a:fontScheme name="Custom 2">
      <a:majorFont>
        <a:latin typeface="Times New Roman"/>
        <a:ea typeface="HY헤드라인M"/>
        <a:cs typeface=""/>
      </a:majorFont>
      <a:minorFont>
        <a:latin typeface="Cambria"/>
        <a:ea typeface="굴림"/>
        <a:cs typeface=""/>
      </a:minorFont>
    </a:fontScheme>
    <a:fmtScheme name="근접">
      <a:fillStyleLst>
        <a:solidFill>
          <a:schemeClr val="phClr"/>
        </a:solidFill>
        <a:solidFill>
          <a:schemeClr val="phClr">
            <a:tint val="55000"/>
          </a:schemeClr>
        </a:solidFill>
        <a:solidFill>
          <a:schemeClr val="phClr"/>
        </a:solidFill>
      </a:fillStyleLst>
      <a:lnStyleLst>
        <a:ln w="12700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50800" dist="25400" algn="bl" rotWithShape="0">
              <a:srgbClr val="000000">
                <a:alpha val="60000"/>
              </a:srgbClr>
            </a:outerShdw>
          </a:effectLst>
        </a:effectStyle>
        <a:effectStyle>
          <a:effectLst/>
          <a:scene3d>
            <a:camera prst="orthographicFront">
              <a:rot lat="0" lon="0" rev="0"/>
            </a:camera>
            <a:lightRig rig="brightRoom" dir="tl">
              <a:rot lat="0" lon="0" rev="1800000"/>
            </a:lightRig>
          </a:scene3d>
          <a:sp3d contourW="10160" prstMaterial="dkEdge">
            <a:bevelT w="38100" h="50800" prst="angle"/>
            <a:contourClr>
              <a:schemeClr val="phClr">
                <a:shade val="40000"/>
                <a:satMod val="150000"/>
              </a:schemeClr>
            </a:contourClr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</a:schemeClr>
            </a:gs>
            <a:gs pos="75000">
              <a:schemeClr val="phClr">
                <a:shade val="100000"/>
                <a:satMod val="115000"/>
              </a:schemeClr>
            </a:gs>
            <a:gs pos="100000">
              <a:schemeClr val="phClr">
                <a:shade val="70000"/>
                <a:satMod val="130000"/>
              </a:schemeClr>
            </a:gs>
          </a:gsLst>
          <a:path path="circle">
            <a:fillToRect l="20000" t="50000" r="100000" b="5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tint val="97000"/>
              </a:schemeClr>
              <a:schemeClr val="phClr">
                <a:shade val="96000"/>
              </a:schemeClr>
            </a:duotone>
          </a:blip>
          <a:tile tx="0" ty="0" sx="32000" sy="32000" flip="none" algn="tl"/>
        </a:blipFill>
      </a:bgFillStyleLst>
    </a:fmtScheme>
  </a:themeElements>
  <a:objectDefaults>
    <a:spDef>
      <a:spPr>
        <a:ln w="38100">
          <a:tailEnd type="triangle"/>
        </a:ln>
      </a:spPr>
      <a:bodyPr rtlCol="0" anchor="ctr"/>
      <a:lstStyle>
        <a:defPPr algn="ctr">
          <a:defRPr/>
        </a:defPPr>
      </a:lstStyle>
      <a:style>
        <a:lnRef idx="1">
          <a:schemeClr val="accent1"/>
        </a:lnRef>
        <a:fillRef idx="0">
          <a:schemeClr val="accent1"/>
        </a:fillRef>
        <a:effectRef idx="0">
          <a:schemeClr val="accent1"/>
        </a:effectRef>
        <a:fontRef idx="minor">
          <a:schemeClr val="tx1"/>
        </a:fontRef>
      </a:style>
    </a:spDef>
  </a:objectDefaults>
  <a:extraClrSchemeLst/>
  <a:extLst>
    <a:ext uri="{05A4C25C-085E-4340-85A3-A5531E510DB2}">
      <thm15:themeFamily xmlns:thm15="http://schemas.microsoft.com/office/thememl/2012/main" name="테마1" id="{54E55F99-99B4-4F73-9226-F1F5BE55C0EC}" vid="{7375C336-446F-492B-900C-1EA6491615BC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테마1</Template>
  <TotalTime>7909</TotalTime>
  <Words>2783</Words>
  <Application>Microsoft Macintosh PowerPoint</Application>
  <PresentationFormat>와이드스크린</PresentationFormat>
  <Paragraphs>477</Paragraphs>
  <Slides>29</Slides>
  <Notes>1</Notes>
  <HiddenSlides>0</HiddenSlides>
  <MMClips>1</MMClips>
  <ScaleCrop>false</ScaleCrop>
  <HeadingPairs>
    <vt:vector size="6" baseType="variant">
      <vt:variant>
        <vt:lpstr>사용한 글꼴</vt:lpstr>
      </vt:variant>
      <vt:variant>
        <vt:i4>6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29</vt:i4>
      </vt:variant>
    </vt:vector>
  </HeadingPairs>
  <TitlesOfParts>
    <vt:vector size="36" baseType="lpstr">
      <vt:lpstr>맑은 고딕</vt:lpstr>
      <vt:lpstr>Arial</vt:lpstr>
      <vt:lpstr>Cambria</vt:lpstr>
      <vt:lpstr>Cambria Math</vt:lpstr>
      <vt:lpstr>Tahoma</vt:lpstr>
      <vt:lpstr>Times New Roman</vt:lpstr>
      <vt:lpstr>테마1</vt:lpstr>
      <vt:lpstr>Linked List, Stack, and Queue</vt:lpstr>
      <vt:lpstr>Weekly Objectives</vt:lpstr>
      <vt:lpstr>Array for List</vt:lpstr>
      <vt:lpstr>Scenario for List</vt:lpstr>
      <vt:lpstr>Abstract Data Types</vt:lpstr>
      <vt:lpstr>Creating a List by Array</vt:lpstr>
      <vt:lpstr>Search procedure in array</vt:lpstr>
      <vt:lpstr>Insert procedure in array</vt:lpstr>
      <vt:lpstr>Delete procedure in array</vt:lpstr>
      <vt:lpstr>Problems in Array</vt:lpstr>
      <vt:lpstr>Linked List</vt:lpstr>
      <vt:lpstr>Detour: Assignment and Equivalence</vt:lpstr>
      <vt:lpstr>Basic Structure: Singly linked list</vt:lpstr>
      <vt:lpstr>Implementation of Node class</vt:lpstr>
      <vt:lpstr>Head and Tail</vt:lpstr>
      <vt:lpstr>Search procedure in singly linked list</vt:lpstr>
      <vt:lpstr>Insert procedure in singly linked list</vt:lpstr>
      <vt:lpstr>Delete procedure in singly linked list</vt:lpstr>
      <vt:lpstr>Implementation of Singly linked list</vt:lpstr>
      <vt:lpstr>Stack and Queue</vt:lpstr>
      <vt:lpstr>Scenario for Stack</vt:lpstr>
      <vt:lpstr>Structure of Stack</vt:lpstr>
      <vt:lpstr>Operation of Stack</vt:lpstr>
      <vt:lpstr>Implementation of Stack</vt:lpstr>
      <vt:lpstr>Example: Balancing Symbols</vt:lpstr>
      <vt:lpstr>Scenario for Queue</vt:lpstr>
      <vt:lpstr>Structure of Queue</vt:lpstr>
      <vt:lpstr>Operation of Queue</vt:lpstr>
      <vt:lpstr>Implementation of Queue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Variational Inference on Probabilistic Graphical Models</dc:title>
  <dc:creator>Il-Chul Moon</dc:creator>
  <cp:lastModifiedBy>Youngjin Jo</cp:lastModifiedBy>
  <cp:revision>330</cp:revision>
  <dcterms:created xsi:type="dcterms:W3CDTF">2013-08-14T02:12:56Z</dcterms:created>
  <dcterms:modified xsi:type="dcterms:W3CDTF">2019-11-28T04:35:32Z</dcterms:modified>
</cp:coreProperties>
</file>